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21"/>
    </p:embeddedFont>
    <p:embeddedFont>
      <p:font typeface="Arimo" charset="1" panose="020B0604020202020204"/>
      <p:regular r:id="rId22"/>
    </p:embeddedFont>
    <p:embeddedFont>
      <p:font typeface="Montserrat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34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jpe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921496"/>
            <a:ext cx="9445526" cy="2657921"/>
            <a:chOff x="0" y="0"/>
            <a:chExt cx="12594035" cy="35438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94035" cy="35819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5-Day Spiritual &amp; Cultural Trip to Vrindavan and Mathura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6004620"/>
            <a:ext cx="9445526" cy="1360885"/>
            <a:chOff x="0" y="0"/>
            <a:chExt cx="12594035" cy="18145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Embark on a transformative journey to Vrindavan and Mathura. Discover the land of Krishna, steeped in spirituality and vibrant culture.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651099"/>
            <a:ext cx="7088237" cy="885974"/>
            <a:chOff x="0" y="0"/>
            <a:chExt cx="9450983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Day 5: Departure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92238" y="3011835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84474" y="2962275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Temples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84474" y="3575297"/>
            <a:ext cx="8453289" cy="453629"/>
            <a:chOff x="0" y="0"/>
            <a:chExt cx="11271052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127105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Visit remaining temples.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92238" y="492903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984474" y="4879479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Shopping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84474" y="5492502"/>
            <a:ext cx="8453289" cy="453629"/>
            <a:chOff x="0" y="0"/>
            <a:chExt cx="11271052" cy="604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127105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Local markets for souvenirs.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92238" y="684624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984474" y="6796682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Departure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84474" y="7409706"/>
            <a:ext cx="8453289" cy="453629"/>
            <a:chOff x="0" y="0"/>
            <a:chExt cx="11271052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04775"/>
              <a:ext cx="1127105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Transfer to station/airport.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2238" y="8182272"/>
            <a:ext cx="9445526" cy="453629"/>
            <a:chOff x="0" y="0"/>
            <a:chExt cx="12594035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Plan your spiritual journey today! with us.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97287" y="5637759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-83333" r="0" b="-8333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0025" y="105393"/>
            <a:ext cx="17586199" cy="1034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1"/>
              </a:lnSpc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Here’s a breakd</a:t>
            </a: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own of the estimated budget for a 5-day trip to Vrindavan and Mathura from Delhi:</a:t>
            </a:r>
          </a:p>
          <a:p>
            <a:pPr algn="just">
              <a:lnSpc>
                <a:spcPts val="3731"/>
              </a:lnSpc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</a:t>
            </a:r>
          </a:p>
          <a:p>
            <a:pPr algn="just">
              <a:lnSpc>
                <a:spcPts val="3731"/>
              </a:lnSpc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Transportation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Train: ₹200–₹1,000 (one-way ticket from Delhi to Mathura).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Cab/Bus: ₹50–₹700 for local travel between Mathura and Vrindavan.</a:t>
            </a:r>
          </a:p>
          <a:p>
            <a:pPr algn="just">
              <a:lnSpc>
                <a:spcPts val="3731"/>
              </a:lnSpc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Accommodation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Budget Hotels: ₹300–₹800 per night.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Mid-range Hotels: ₹800–₹1,500 per night.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Luxury Hotels: ₹3,000–₹8,500 per night.</a:t>
            </a:r>
          </a:p>
          <a:p>
            <a:pPr algn="just">
              <a:lnSpc>
                <a:spcPts val="3731"/>
              </a:lnSpc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Street Food: ₹100–₹300 per day.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Restaurants: ₹500–₹1,000 per day.</a:t>
            </a:r>
          </a:p>
          <a:p>
            <a:pPr algn="just">
              <a:lnSpc>
                <a:spcPts val="3731"/>
              </a:lnSpc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Sightseeing and Activities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Temple Visits: Free or minimal entry fees.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Local Tours: ₹500–₹1,000 per day.</a:t>
            </a:r>
          </a:p>
          <a:p>
            <a:pPr algn="just">
              <a:lnSpc>
                <a:spcPts val="3731"/>
              </a:lnSpc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Estimated Budget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Budget Trip: ₹5,000–₹8,000.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Mid-range Trip: ₹10,000–₹15,000.</a:t>
            </a:r>
          </a:p>
          <a:p>
            <a:pPr algn="just" marL="575394" indent="-287697" lvl="1">
              <a:lnSpc>
                <a:spcPts val="3731"/>
              </a:lnSpc>
              <a:buFont typeface="Arial"/>
              <a:buChar char="•"/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Luxury Trip: ₹20,000–₹30,000.</a:t>
            </a:r>
          </a:p>
          <a:p>
            <a:pPr algn="just">
              <a:lnSpc>
                <a:spcPts val="3731"/>
              </a:lnSpc>
            </a:pPr>
            <a:r>
              <a:rPr lang="en-US" b="true" sz="2665" spc="1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 me know if you’d like help planning the itinerary!</a:t>
            </a:r>
          </a:p>
          <a:p>
            <a:pPr algn="just">
              <a:lnSpc>
                <a:spcPts val="373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9020" y="0"/>
            <a:ext cx="18278980" cy="12029679"/>
          </a:xfrm>
          <a:custGeom>
            <a:avLst/>
            <a:gdLst/>
            <a:ahLst/>
            <a:cxnLst/>
            <a:rect r="r" b="b" t="t" l="l"/>
            <a:pathLst>
              <a:path h="12029679" w="18278980">
                <a:moveTo>
                  <a:pt x="0" y="0"/>
                </a:moveTo>
                <a:lnTo>
                  <a:pt x="18278980" y="0"/>
                </a:lnTo>
                <a:lnTo>
                  <a:pt x="18278980" y="12029679"/>
                </a:lnTo>
                <a:lnTo>
                  <a:pt x="0" y="120296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-59568" r="0" b="-683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7637" y="3475785"/>
            <a:ext cx="5164944" cy="109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b="true" sz="352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 :- SURAJ SINGH</a:t>
            </a:r>
          </a:p>
          <a:p>
            <a:pPr algn="ctr">
              <a:lnSpc>
                <a:spcPts val="440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7637" y="4025442"/>
            <a:ext cx="3953256" cy="54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b="true" sz="352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ROLL NO :-  0477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437" y="4597186"/>
            <a:ext cx="7393466" cy="54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b="true" sz="352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COURSE :- B.A(PROG) ECO+HIS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45461" y="482386"/>
            <a:ext cx="7393466" cy="54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b="true" sz="352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 ASSIGNMENT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593776"/>
            <a:ext cx="13115628" cy="885974"/>
            <a:chOff x="0" y="0"/>
            <a:chExt cx="1748750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8750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7487503">
                  <a:moveTo>
                    <a:pt x="0" y="0"/>
                  </a:moveTo>
                  <a:lnTo>
                    <a:pt x="17487503" y="0"/>
                  </a:lnTo>
                  <a:lnTo>
                    <a:pt x="1748750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8750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Introduction: The Twin Holy Cities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188470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Vrindavan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914900"/>
            <a:ext cx="7805886" cy="1360885"/>
            <a:chOff x="0" y="0"/>
            <a:chExt cx="10407848" cy="1814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814513"/>
            </a:xfrm>
            <a:custGeom>
              <a:avLst/>
              <a:gdLst/>
              <a:ahLst/>
              <a:cxnLst/>
              <a:rect r="r" b="b" t="t" l="l"/>
              <a:pathLst>
                <a:path h="181451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0407848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The playground of Krishna, known for its temples and devotion. Over 5,000 temples dedicated to Krishna and Radha.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530876"/>
            <a:ext cx="7805886" cy="907256"/>
            <a:chOff x="0" y="0"/>
            <a:chExt cx="1040784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Site of Krishna's childhood pastimes and divine love. Experience profound spirituality.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4188470"/>
            <a:ext cx="3544044" cy="442912"/>
            <a:chOff x="0" y="0"/>
            <a:chExt cx="4725392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Mathura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4914900"/>
            <a:ext cx="7805886" cy="1360885"/>
            <a:chOff x="0" y="0"/>
            <a:chExt cx="10407848" cy="18145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1814513"/>
            </a:xfrm>
            <a:custGeom>
              <a:avLst/>
              <a:gdLst/>
              <a:ahLst/>
              <a:cxnLst/>
              <a:rect r="r" b="b" t="t" l="l"/>
              <a:pathLst>
                <a:path h="181451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10407848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The birthplace of Krishna, steeped in ancient history and mythology. Janmabhoomi Temple marks Krishna's birthplace.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6530876"/>
            <a:ext cx="7805886" cy="907256"/>
            <a:chOff x="0" y="0"/>
            <a:chExt cx="1040784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One of the oldest cities in India, with mentions in ancient texts. Experience ancient traditions.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9976"/>
          </a:xfrm>
          <a:custGeom>
            <a:avLst/>
            <a:gdLst/>
            <a:ahLst/>
            <a:cxnLst/>
            <a:rect r="r" b="b" t="t" l="l"/>
            <a:pathLst>
              <a:path h="10289976" w="6858000">
                <a:moveTo>
                  <a:pt x="0" y="0"/>
                </a:moveTo>
                <a:lnTo>
                  <a:pt x="6858000" y="0"/>
                </a:lnTo>
                <a:lnTo>
                  <a:pt x="6858000" y="10289976"/>
                </a:lnTo>
                <a:lnTo>
                  <a:pt x="0" y="10289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" t="0" r="-1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61132" y="755154"/>
            <a:ext cx="6865739" cy="858142"/>
            <a:chOff x="0" y="0"/>
            <a:chExt cx="9154318" cy="11441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54318" cy="1144190"/>
            </a:xfrm>
            <a:custGeom>
              <a:avLst/>
              <a:gdLst/>
              <a:ahLst/>
              <a:cxnLst/>
              <a:rect r="r" b="b" t="t" l="l"/>
              <a:pathLst>
                <a:path h="1144190" w="9154318">
                  <a:moveTo>
                    <a:pt x="0" y="0"/>
                  </a:moveTo>
                  <a:lnTo>
                    <a:pt x="9154318" y="0"/>
                  </a:lnTo>
                  <a:lnTo>
                    <a:pt x="9154318" y="1144190"/>
                  </a:lnTo>
                  <a:lnTo>
                    <a:pt x="0" y="1144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154318" cy="11727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Best Time to Visit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6370" y="2329160"/>
            <a:ext cx="627310" cy="627310"/>
            <a:chOff x="0" y="0"/>
            <a:chExt cx="836413" cy="8364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08482" y="0"/>
                  </a:lnTo>
                  <a:cubicBezTo>
                    <a:pt x="816864" y="0"/>
                    <a:pt x="823722" y="6858"/>
                    <a:pt x="823722" y="15240"/>
                  </a:cubicBezTo>
                  <a:lnTo>
                    <a:pt x="823722" y="808482"/>
                  </a:lnTo>
                  <a:cubicBezTo>
                    <a:pt x="823722" y="816864"/>
                    <a:pt x="816864" y="823722"/>
                    <a:pt x="808482" y="823722"/>
                  </a:cubicBezTo>
                  <a:lnTo>
                    <a:pt x="15240" y="823722"/>
                  </a:lnTo>
                  <a:cubicBezTo>
                    <a:pt x="6858" y="823722"/>
                    <a:pt x="0" y="816864"/>
                    <a:pt x="0" y="80848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14832" y="0"/>
                  </a:lnTo>
                  <a:lnTo>
                    <a:pt x="814832" y="6350"/>
                  </a:lnTo>
                  <a:lnTo>
                    <a:pt x="814832" y="0"/>
                  </a:lnTo>
                  <a:cubicBezTo>
                    <a:pt x="826770" y="0"/>
                    <a:pt x="836422" y="9652"/>
                    <a:pt x="836422" y="21590"/>
                  </a:cubicBezTo>
                  <a:lnTo>
                    <a:pt x="830072" y="21590"/>
                  </a:lnTo>
                  <a:lnTo>
                    <a:pt x="836422" y="21590"/>
                  </a:lnTo>
                  <a:lnTo>
                    <a:pt x="836422" y="814832"/>
                  </a:lnTo>
                  <a:lnTo>
                    <a:pt x="830072" y="814832"/>
                  </a:lnTo>
                  <a:lnTo>
                    <a:pt x="836422" y="814832"/>
                  </a:lnTo>
                  <a:cubicBezTo>
                    <a:pt x="836422" y="826770"/>
                    <a:pt x="826770" y="836422"/>
                    <a:pt x="814832" y="836422"/>
                  </a:cubicBezTo>
                  <a:lnTo>
                    <a:pt x="814832" y="830072"/>
                  </a:lnTo>
                  <a:lnTo>
                    <a:pt x="814832" y="836422"/>
                  </a:lnTo>
                  <a:lnTo>
                    <a:pt x="21590" y="836422"/>
                  </a:lnTo>
                  <a:lnTo>
                    <a:pt x="21590" y="830072"/>
                  </a:lnTo>
                  <a:lnTo>
                    <a:pt x="21590" y="836422"/>
                  </a:lnTo>
                  <a:cubicBezTo>
                    <a:pt x="9652" y="836422"/>
                    <a:pt x="0" y="826770"/>
                    <a:pt x="0" y="81483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14832"/>
                  </a:lnTo>
                  <a:lnTo>
                    <a:pt x="6350" y="814832"/>
                  </a:lnTo>
                  <a:lnTo>
                    <a:pt x="12700" y="814832"/>
                  </a:lnTo>
                  <a:cubicBezTo>
                    <a:pt x="12700" y="819785"/>
                    <a:pt x="16637" y="823722"/>
                    <a:pt x="21590" y="823722"/>
                  </a:cubicBezTo>
                  <a:lnTo>
                    <a:pt x="814832" y="823722"/>
                  </a:lnTo>
                  <a:cubicBezTo>
                    <a:pt x="819785" y="823722"/>
                    <a:pt x="823722" y="819785"/>
                    <a:pt x="823722" y="814832"/>
                  </a:cubicBezTo>
                  <a:lnTo>
                    <a:pt x="823722" y="21590"/>
                  </a:lnTo>
                  <a:cubicBezTo>
                    <a:pt x="823722" y="16637"/>
                    <a:pt x="819785" y="12700"/>
                    <a:pt x="81483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064046" y="2385342"/>
            <a:ext cx="411807" cy="514796"/>
          </a:xfrm>
          <a:custGeom>
            <a:avLst/>
            <a:gdLst/>
            <a:ahLst/>
            <a:cxnLst/>
            <a:rect r="r" b="b" t="t" l="l"/>
            <a:pathLst>
              <a:path h="514796" w="411807">
                <a:moveTo>
                  <a:pt x="0" y="0"/>
                </a:moveTo>
                <a:lnTo>
                  <a:pt x="411808" y="0"/>
                </a:lnTo>
                <a:lnTo>
                  <a:pt x="411808" y="514797"/>
                </a:lnTo>
                <a:lnTo>
                  <a:pt x="0" y="514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8" r="0" b="-228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853505" y="2333922"/>
            <a:ext cx="3432870" cy="429071"/>
            <a:chOff x="0" y="0"/>
            <a:chExt cx="4577160" cy="5720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77160" cy="572095"/>
            </a:xfrm>
            <a:custGeom>
              <a:avLst/>
              <a:gdLst/>
              <a:ahLst/>
              <a:cxnLst/>
              <a:rect r="r" b="b" t="t" l="l"/>
              <a:pathLst>
                <a:path h="572095" w="4577160">
                  <a:moveTo>
                    <a:pt x="0" y="0"/>
                  </a:moveTo>
                  <a:lnTo>
                    <a:pt x="4577160" y="0"/>
                  </a:lnTo>
                  <a:lnTo>
                    <a:pt x="4577160" y="572095"/>
                  </a:lnTo>
                  <a:lnTo>
                    <a:pt x="0" y="572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577160" cy="5816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October to March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53505" y="2927748"/>
            <a:ext cx="8615362" cy="878681"/>
            <a:chOff x="0" y="0"/>
            <a:chExt cx="11487150" cy="11715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487150" cy="1171575"/>
            </a:xfrm>
            <a:custGeom>
              <a:avLst/>
              <a:gdLst/>
              <a:ahLst/>
              <a:cxnLst/>
              <a:rect r="r" b="b" t="t" l="l"/>
              <a:pathLst>
                <a:path h="1171575" w="11487150">
                  <a:moveTo>
                    <a:pt x="0" y="0"/>
                  </a:moveTo>
                  <a:lnTo>
                    <a:pt x="11487150" y="0"/>
                  </a:lnTo>
                  <a:lnTo>
                    <a:pt x="11487150" y="1171575"/>
                  </a:lnTo>
                  <a:lnTo>
                    <a:pt x="0" y="117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1487150" cy="12668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Pleasant weather. Temperatures range from 10°C to 25°C. Comfortable for temple visits and outdoor activities.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6370" y="4385072"/>
            <a:ext cx="627310" cy="627310"/>
            <a:chOff x="0" y="0"/>
            <a:chExt cx="836413" cy="8364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08482" y="0"/>
                  </a:lnTo>
                  <a:cubicBezTo>
                    <a:pt x="816864" y="0"/>
                    <a:pt x="823722" y="6858"/>
                    <a:pt x="823722" y="15240"/>
                  </a:cubicBezTo>
                  <a:lnTo>
                    <a:pt x="823722" y="808482"/>
                  </a:lnTo>
                  <a:cubicBezTo>
                    <a:pt x="823722" y="816864"/>
                    <a:pt x="816864" y="823722"/>
                    <a:pt x="808482" y="823722"/>
                  </a:cubicBezTo>
                  <a:lnTo>
                    <a:pt x="15240" y="823722"/>
                  </a:lnTo>
                  <a:cubicBezTo>
                    <a:pt x="6858" y="823722"/>
                    <a:pt x="0" y="816864"/>
                    <a:pt x="0" y="80848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14832" y="0"/>
                  </a:lnTo>
                  <a:lnTo>
                    <a:pt x="814832" y="6350"/>
                  </a:lnTo>
                  <a:lnTo>
                    <a:pt x="814832" y="0"/>
                  </a:lnTo>
                  <a:cubicBezTo>
                    <a:pt x="826770" y="0"/>
                    <a:pt x="836422" y="9652"/>
                    <a:pt x="836422" y="21590"/>
                  </a:cubicBezTo>
                  <a:lnTo>
                    <a:pt x="830072" y="21590"/>
                  </a:lnTo>
                  <a:lnTo>
                    <a:pt x="836422" y="21590"/>
                  </a:lnTo>
                  <a:lnTo>
                    <a:pt x="836422" y="814832"/>
                  </a:lnTo>
                  <a:lnTo>
                    <a:pt x="830072" y="814832"/>
                  </a:lnTo>
                  <a:lnTo>
                    <a:pt x="836422" y="814832"/>
                  </a:lnTo>
                  <a:cubicBezTo>
                    <a:pt x="836422" y="826770"/>
                    <a:pt x="826770" y="836422"/>
                    <a:pt x="814832" y="836422"/>
                  </a:cubicBezTo>
                  <a:lnTo>
                    <a:pt x="814832" y="830072"/>
                  </a:lnTo>
                  <a:lnTo>
                    <a:pt x="814832" y="836422"/>
                  </a:lnTo>
                  <a:lnTo>
                    <a:pt x="21590" y="836422"/>
                  </a:lnTo>
                  <a:lnTo>
                    <a:pt x="21590" y="830072"/>
                  </a:lnTo>
                  <a:lnTo>
                    <a:pt x="21590" y="836422"/>
                  </a:lnTo>
                  <a:cubicBezTo>
                    <a:pt x="9652" y="836422"/>
                    <a:pt x="0" y="826770"/>
                    <a:pt x="0" y="81483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14832"/>
                  </a:lnTo>
                  <a:lnTo>
                    <a:pt x="6350" y="814832"/>
                  </a:lnTo>
                  <a:lnTo>
                    <a:pt x="12700" y="814832"/>
                  </a:lnTo>
                  <a:cubicBezTo>
                    <a:pt x="12700" y="819785"/>
                    <a:pt x="16637" y="823722"/>
                    <a:pt x="21590" y="823722"/>
                  </a:cubicBezTo>
                  <a:lnTo>
                    <a:pt x="814832" y="823722"/>
                  </a:lnTo>
                  <a:cubicBezTo>
                    <a:pt x="819785" y="823722"/>
                    <a:pt x="823722" y="819785"/>
                    <a:pt x="823722" y="814832"/>
                  </a:cubicBezTo>
                  <a:lnTo>
                    <a:pt x="823722" y="21590"/>
                  </a:lnTo>
                  <a:cubicBezTo>
                    <a:pt x="823722" y="16637"/>
                    <a:pt x="819785" y="12700"/>
                    <a:pt x="81483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064046" y="4441255"/>
            <a:ext cx="411807" cy="514796"/>
          </a:xfrm>
          <a:custGeom>
            <a:avLst/>
            <a:gdLst/>
            <a:ahLst/>
            <a:cxnLst/>
            <a:rect r="r" b="b" t="t" l="l"/>
            <a:pathLst>
              <a:path h="514796" w="411807">
                <a:moveTo>
                  <a:pt x="0" y="0"/>
                </a:moveTo>
                <a:lnTo>
                  <a:pt x="411808" y="0"/>
                </a:lnTo>
                <a:lnTo>
                  <a:pt x="411808" y="514796"/>
                </a:lnTo>
                <a:lnTo>
                  <a:pt x="0" y="514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8" r="0" b="-228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853505" y="4389835"/>
            <a:ext cx="3568601" cy="429071"/>
            <a:chOff x="0" y="0"/>
            <a:chExt cx="4758135" cy="57209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58135" cy="572095"/>
            </a:xfrm>
            <a:custGeom>
              <a:avLst/>
              <a:gdLst/>
              <a:ahLst/>
              <a:cxnLst/>
              <a:rect r="r" b="b" t="t" l="l"/>
              <a:pathLst>
                <a:path h="572095" w="4758135">
                  <a:moveTo>
                    <a:pt x="0" y="0"/>
                  </a:moveTo>
                  <a:lnTo>
                    <a:pt x="4758135" y="0"/>
                  </a:lnTo>
                  <a:lnTo>
                    <a:pt x="4758135" y="572095"/>
                  </a:lnTo>
                  <a:lnTo>
                    <a:pt x="0" y="572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4758135" cy="5816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Avoid April to June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853505" y="4983659"/>
            <a:ext cx="8615362" cy="439340"/>
            <a:chOff x="0" y="0"/>
            <a:chExt cx="11487150" cy="5857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487150" cy="585787"/>
            </a:xfrm>
            <a:custGeom>
              <a:avLst/>
              <a:gdLst/>
              <a:ahLst/>
              <a:cxnLst/>
              <a:rect r="r" b="b" t="t" l="l"/>
              <a:pathLst>
                <a:path h="585787" w="11487150">
                  <a:moveTo>
                    <a:pt x="0" y="0"/>
                  </a:moveTo>
                  <a:lnTo>
                    <a:pt x="11487150" y="0"/>
                  </a:lnTo>
                  <a:lnTo>
                    <a:pt x="11487150" y="585787"/>
                  </a:lnTo>
                  <a:lnTo>
                    <a:pt x="0" y="585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11487150" cy="6810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Scorching heat. Temperatures often exceed 40°C.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56370" y="6001642"/>
            <a:ext cx="627310" cy="627310"/>
            <a:chOff x="0" y="0"/>
            <a:chExt cx="836413" cy="83641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08482" y="0"/>
                  </a:lnTo>
                  <a:cubicBezTo>
                    <a:pt x="816864" y="0"/>
                    <a:pt x="823722" y="6858"/>
                    <a:pt x="823722" y="15240"/>
                  </a:cubicBezTo>
                  <a:lnTo>
                    <a:pt x="823722" y="808482"/>
                  </a:lnTo>
                  <a:cubicBezTo>
                    <a:pt x="823722" y="816864"/>
                    <a:pt x="816864" y="823722"/>
                    <a:pt x="808482" y="823722"/>
                  </a:cubicBezTo>
                  <a:lnTo>
                    <a:pt x="15240" y="823722"/>
                  </a:lnTo>
                  <a:cubicBezTo>
                    <a:pt x="6858" y="823722"/>
                    <a:pt x="0" y="816864"/>
                    <a:pt x="0" y="80848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14832" y="0"/>
                  </a:lnTo>
                  <a:lnTo>
                    <a:pt x="814832" y="6350"/>
                  </a:lnTo>
                  <a:lnTo>
                    <a:pt x="814832" y="0"/>
                  </a:lnTo>
                  <a:cubicBezTo>
                    <a:pt x="826770" y="0"/>
                    <a:pt x="836422" y="9652"/>
                    <a:pt x="836422" y="21590"/>
                  </a:cubicBezTo>
                  <a:lnTo>
                    <a:pt x="830072" y="21590"/>
                  </a:lnTo>
                  <a:lnTo>
                    <a:pt x="836422" y="21590"/>
                  </a:lnTo>
                  <a:lnTo>
                    <a:pt x="836422" y="814832"/>
                  </a:lnTo>
                  <a:lnTo>
                    <a:pt x="830072" y="814832"/>
                  </a:lnTo>
                  <a:lnTo>
                    <a:pt x="836422" y="814832"/>
                  </a:lnTo>
                  <a:cubicBezTo>
                    <a:pt x="836422" y="826770"/>
                    <a:pt x="826770" y="836422"/>
                    <a:pt x="814832" y="836422"/>
                  </a:cubicBezTo>
                  <a:lnTo>
                    <a:pt x="814832" y="830072"/>
                  </a:lnTo>
                  <a:lnTo>
                    <a:pt x="814832" y="836422"/>
                  </a:lnTo>
                  <a:lnTo>
                    <a:pt x="21590" y="836422"/>
                  </a:lnTo>
                  <a:lnTo>
                    <a:pt x="21590" y="830072"/>
                  </a:lnTo>
                  <a:lnTo>
                    <a:pt x="21590" y="836422"/>
                  </a:lnTo>
                  <a:cubicBezTo>
                    <a:pt x="9652" y="836422"/>
                    <a:pt x="0" y="826770"/>
                    <a:pt x="0" y="81483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14832"/>
                  </a:lnTo>
                  <a:lnTo>
                    <a:pt x="6350" y="814832"/>
                  </a:lnTo>
                  <a:lnTo>
                    <a:pt x="12700" y="814832"/>
                  </a:lnTo>
                  <a:cubicBezTo>
                    <a:pt x="12700" y="819785"/>
                    <a:pt x="16637" y="823722"/>
                    <a:pt x="21590" y="823722"/>
                  </a:cubicBezTo>
                  <a:lnTo>
                    <a:pt x="814832" y="823722"/>
                  </a:lnTo>
                  <a:cubicBezTo>
                    <a:pt x="819785" y="823722"/>
                    <a:pt x="823722" y="819785"/>
                    <a:pt x="823722" y="814832"/>
                  </a:cubicBezTo>
                  <a:lnTo>
                    <a:pt x="823722" y="21590"/>
                  </a:lnTo>
                  <a:cubicBezTo>
                    <a:pt x="823722" y="16637"/>
                    <a:pt x="819785" y="12700"/>
                    <a:pt x="81483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1064046" y="6057825"/>
            <a:ext cx="411807" cy="514796"/>
          </a:xfrm>
          <a:custGeom>
            <a:avLst/>
            <a:gdLst/>
            <a:ahLst/>
            <a:cxnLst/>
            <a:rect r="r" b="b" t="t" l="l"/>
            <a:pathLst>
              <a:path h="514796" w="411807">
                <a:moveTo>
                  <a:pt x="0" y="0"/>
                </a:moveTo>
                <a:lnTo>
                  <a:pt x="411808" y="0"/>
                </a:lnTo>
                <a:lnTo>
                  <a:pt x="411808" y="514796"/>
                </a:lnTo>
                <a:lnTo>
                  <a:pt x="0" y="514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28" r="0" b="-228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853505" y="6006405"/>
            <a:ext cx="3432870" cy="429071"/>
            <a:chOff x="0" y="0"/>
            <a:chExt cx="4577160" cy="57209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577160" cy="572095"/>
            </a:xfrm>
            <a:custGeom>
              <a:avLst/>
              <a:gdLst/>
              <a:ahLst/>
              <a:cxnLst/>
              <a:rect r="r" b="b" t="t" l="l"/>
              <a:pathLst>
                <a:path h="572095" w="4577160">
                  <a:moveTo>
                    <a:pt x="0" y="0"/>
                  </a:moveTo>
                  <a:lnTo>
                    <a:pt x="4577160" y="0"/>
                  </a:lnTo>
                  <a:lnTo>
                    <a:pt x="4577160" y="572095"/>
                  </a:lnTo>
                  <a:lnTo>
                    <a:pt x="0" y="572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4577160" cy="5816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Holi (March)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853505" y="6600230"/>
            <a:ext cx="8615362" cy="878681"/>
            <a:chOff x="0" y="0"/>
            <a:chExt cx="11487150" cy="11715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487150" cy="1171575"/>
            </a:xfrm>
            <a:custGeom>
              <a:avLst/>
              <a:gdLst/>
              <a:ahLst/>
              <a:cxnLst/>
              <a:rect r="r" b="b" t="t" l="l"/>
              <a:pathLst>
                <a:path h="1171575" w="11487150">
                  <a:moveTo>
                    <a:pt x="0" y="0"/>
                  </a:moveTo>
                  <a:lnTo>
                    <a:pt x="11487150" y="0"/>
                  </a:lnTo>
                  <a:lnTo>
                    <a:pt x="11487150" y="1171575"/>
                  </a:lnTo>
                  <a:lnTo>
                    <a:pt x="0" y="117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0"/>
              <a:ext cx="11487150" cy="12668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Celebrated with unmatched fervor and colors. Lathmar Holi in Barsana is a unique experience.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56370" y="8057555"/>
            <a:ext cx="627310" cy="627310"/>
            <a:chOff x="0" y="0"/>
            <a:chExt cx="836413" cy="83641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08482" y="0"/>
                  </a:lnTo>
                  <a:cubicBezTo>
                    <a:pt x="816864" y="0"/>
                    <a:pt x="823722" y="6858"/>
                    <a:pt x="823722" y="15240"/>
                  </a:cubicBezTo>
                  <a:lnTo>
                    <a:pt x="823722" y="808482"/>
                  </a:lnTo>
                  <a:cubicBezTo>
                    <a:pt x="823722" y="816864"/>
                    <a:pt x="816864" y="823722"/>
                    <a:pt x="808482" y="823722"/>
                  </a:cubicBezTo>
                  <a:lnTo>
                    <a:pt x="15240" y="823722"/>
                  </a:lnTo>
                  <a:cubicBezTo>
                    <a:pt x="6858" y="823722"/>
                    <a:pt x="0" y="816864"/>
                    <a:pt x="0" y="80848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14832" y="0"/>
                  </a:lnTo>
                  <a:lnTo>
                    <a:pt x="814832" y="6350"/>
                  </a:lnTo>
                  <a:lnTo>
                    <a:pt x="814832" y="0"/>
                  </a:lnTo>
                  <a:cubicBezTo>
                    <a:pt x="826770" y="0"/>
                    <a:pt x="836422" y="9652"/>
                    <a:pt x="836422" y="21590"/>
                  </a:cubicBezTo>
                  <a:lnTo>
                    <a:pt x="830072" y="21590"/>
                  </a:lnTo>
                  <a:lnTo>
                    <a:pt x="836422" y="21590"/>
                  </a:lnTo>
                  <a:lnTo>
                    <a:pt x="836422" y="814832"/>
                  </a:lnTo>
                  <a:lnTo>
                    <a:pt x="830072" y="814832"/>
                  </a:lnTo>
                  <a:lnTo>
                    <a:pt x="836422" y="814832"/>
                  </a:lnTo>
                  <a:cubicBezTo>
                    <a:pt x="836422" y="826770"/>
                    <a:pt x="826770" y="836422"/>
                    <a:pt x="814832" y="836422"/>
                  </a:cubicBezTo>
                  <a:lnTo>
                    <a:pt x="814832" y="830072"/>
                  </a:lnTo>
                  <a:lnTo>
                    <a:pt x="814832" y="836422"/>
                  </a:lnTo>
                  <a:lnTo>
                    <a:pt x="21590" y="836422"/>
                  </a:lnTo>
                  <a:lnTo>
                    <a:pt x="21590" y="830072"/>
                  </a:lnTo>
                  <a:lnTo>
                    <a:pt x="21590" y="836422"/>
                  </a:lnTo>
                  <a:cubicBezTo>
                    <a:pt x="9652" y="836422"/>
                    <a:pt x="0" y="826770"/>
                    <a:pt x="0" y="81483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14832"/>
                  </a:lnTo>
                  <a:lnTo>
                    <a:pt x="6350" y="814832"/>
                  </a:lnTo>
                  <a:lnTo>
                    <a:pt x="12700" y="814832"/>
                  </a:lnTo>
                  <a:cubicBezTo>
                    <a:pt x="12700" y="819785"/>
                    <a:pt x="16637" y="823722"/>
                    <a:pt x="21590" y="823722"/>
                  </a:cubicBezTo>
                  <a:lnTo>
                    <a:pt x="814832" y="823722"/>
                  </a:lnTo>
                  <a:cubicBezTo>
                    <a:pt x="819785" y="823722"/>
                    <a:pt x="823722" y="819785"/>
                    <a:pt x="823722" y="814832"/>
                  </a:cubicBezTo>
                  <a:lnTo>
                    <a:pt x="823722" y="21590"/>
                  </a:lnTo>
                  <a:cubicBezTo>
                    <a:pt x="823722" y="16637"/>
                    <a:pt x="819785" y="12700"/>
                    <a:pt x="81483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Freeform 44" id="44" descr="preencoded.png"/>
          <p:cNvSpPr/>
          <p:nvPr/>
        </p:nvSpPr>
        <p:spPr>
          <a:xfrm flipH="false" flipV="false" rot="0">
            <a:off x="1064046" y="8113737"/>
            <a:ext cx="411807" cy="514796"/>
          </a:xfrm>
          <a:custGeom>
            <a:avLst/>
            <a:gdLst/>
            <a:ahLst/>
            <a:cxnLst/>
            <a:rect r="r" b="b" t="t" l="l"/>
            <a:pathLst>
              <a:path h="514796" w="411807">
                <a:moveTo>
                  <a:pt x="0" y="0"/>
                </a:moveTo>
                <a:lnTo>
                  <a:pt x="411808" y="0"/>
                </a:lnTo>
                <a:lnTo>
                  <a:pt x="411808" y="514797"/>
                </a:lnTo>
                <a:lnTo>
                  <a:pt x="0" y="51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28" r="0" b="-228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853505" y="8062318"/>
            <a:ext cx="6410325" cy="429071"/>
            <a:chOff x="0" y="0"/>
            <a:chExt cx="8547100" cy="57209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547100" cy="572095"/>
            </a:xfrm>
            <a:custGeom>
              <a:avLst/>
              <a:gdLst/>
              <a:ahLst/>
              <a:cxnLst/>
              <a:rect r="r" b="b" t="t" l="l"/>
              <a:pathLst>
                <a:path h="572095" w="8547100">
                  <a:moveTo>
                    <a:pt x="0" y="0"/>
                  </a:moveTo>
                  <a:lnTo>
                    <a:pt x="8547100" y="0"/>
                  </a:lnTo>
                  <a:lnTo>
                    <a:pt x="8547100" y="572095"/>
                  </a:lnTo>
                  <a:lnTo>
                    <a:pt x="0" y="572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8547100" cy="5816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Janmashtami (August/September)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853505" y="8656141"/>
            <a:ext cx="8615362" cy="878681"/>
            <a:chOff x="0" y="0"/>
            <a:chExt cx="11487150" cy="117157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487150" cy="1171575"/>
            </a:xfrm>
            <a:custGeom>
              <a:avLst/>
              <a:gdLst/>
              <a:ahLst/>
              <a:cxnLst/>
              <a:rect r="r" b="b" t="t" l="l"/>
              <a:pathLst>
                <a:path h="1171575" w="11487150">
                  <a:moveTo>
                    <a:pt x="0" y="0"/>
                  </a:moveTo>
                  <a:lnTo>
                    <a:pt x="11487150" y="0"/>
                  </a:lnTo>
                  <a:lnTo>
                    <a:pt x="11487150" y="1171575"/>
                  </a:lnTo>
                  <a:lnTo>
                    <a:pt x="0" y="117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0"/>
              <a:ext cx="11487150" cy="12668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Celebrates Krishna's birth. Millions of devotees visit Mathura.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1133" y="755154"/>
            <a:ext cx="7302697" cy="1068340"/>
            <a:chOff x="0" y="0"/>
            <a:chExt cx="9736930" cy="14244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36930" cy="1424453"/>
            </a:xfrm>
            <a:custGeom>
              <a:avLst/>
              <a:gdLst/>
              <a:ahLst/>
              <a:cxnLst/>
              <a:rect r="r" b="b" t="t" l="l"/>
              <a:pathLst>
                <a:path h="1424453" w="9736930">
                  <a:moveTo>
                    <a:pt x="0" y="0"/>
                  </a:moveTo>
                  <a:lnTo>
                    <a:pt x="9736930" y="0"/>
                  </a:lnTo>
                  <a:lnTo>
                    <a:pt x="9736930" y="1424453"/>
                  </a:lnTo>
                  <a:lnTo>
                    <a:pt x="0" y="1424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736930" cy="1453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Modes of Visit/Fare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6370" y="2329160"/>
            <a:ext cx="627310" cy="627310"/>
            <a:chOff x="0" y="0"/>
            <a:chExt cx="836413" cy="836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08482" y="0"/>
                  </a:lnTo>
                  <a:cubicBezTo>
                    <a:pt x="816864" y="0"/>
                    <a:pt x="823722" y="6858"/>
                    <a:pt x="823722" y="15240"/>
                  </a:cubicBezTo>
                  <a:lnTo>
                    <a:pt x="823722" y="808482"/>
                  </a:lnTo>
                  <a:cubicBezTo>
                    <a:pt x="823722" y="816864"/>
                    <a:pt x="816864" y="823722"/>
                    <a:pt x="808482" y="823722"/>
                  </a:cubicBezTo>
                  <a:lnTo>
                    <a:pt x="15240" y="823722"/>
                  </a:lnTo>
                  <a:cubicBezTo>
                    <a:pt x="6858" y="823722"/>
                    <a:pt x="0" y="816864"/>
                    <a:pt x="0" y="80848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14832" y="0"/>
                  </a:lnTo>
                  <a:lnTo>
                    <a:pt x="814832" y="6350"/>
                  </a:lnTo>
                  <a:lnTo>
                    <a:pt x="814832" y="0"/>
                  </a:lnTo>
                  <a:cubicBezTo>
                    <a:pt x="826770" y="0"/>
                    <a:pt x="836422" y="9652"/>
                    <a:pt x="836422" y="21590"/>
                  </a:cubicBezTo>
                  <a:lnTo>
                    <a:pt x="830072" y="21590"/>
                  </a:lnTo>
                  <a:lnTo>
                    <a:pt x="836422" y="21590"/>
                  </a:lnTo>
                  <a:lnTo>
                    <a:pt x="836422" y="814832"/>
                  </a:lnTo>
                  <a:lnTo>
                    <a:pt x="830072" y="814832"/>
                  </a:lnTo>
                  <a:lnTo>
                    <a:pt x="836422" y="814832"/>
                  </a:lnTo>
                  <a:cubicBezTo>
                    <a:pt x="836422" y="826770"/>
                    <a:pt x="826770" y="836422"/>
                    <a:pt x="814832" y="836422"/>
                  </a:cubicBezTo>
                  <a:lnTo>
                    <a:pt x="814832" y="830072"/>
                  </a:lnTo>
                  <a:lnTo>
                    <a:pt x="814832" y="836422"/>
                  </a:lnTo>
                  <a:lnTo>
                    <a:pt x="21590" y="836422"/>
                  </a:lnTo>
                  <a:lnTo>
                    <a:pt x="21590" y="830072"/>
                  </a:lnTo>
                  <a:lnTo>
                    <a:pt x="21590" y="836422"/>
                  </a:lnTo>
                  <a:cubicBezTo>
                    <a:pt x="9652" y="836422"/>
                    <a:pt x="0" y="826770"/>
                    <a:pt x="0" y="81483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14832"/>
                  </a:lnTo>
                  <a:lnTo>
                    <a:pt x="6350" y="814832"/>
                  </a:lnTo>
                  <a:lnTo>
                    <a:pt x="12700" y="814832"/>
                  </a:lnTo>
                  <a:cubicBezTo>
                    <a:pt x="12700" y="819785"/>
                    <a:pt x="16637" y="823722"/>
                    <a:pt x="21590" y="823722"/>
                  </a:cubicBezTo>
                  <a:lnTo>
                    <a:pt x="814832" y="823722"/>
                  </a:lnTo>
                  <a:cubicBezTo>
                    <a:pt x="819785" y="823722"/>
                    <a:pt x="823722" y="819785"/>
                    <a:pt x="823722" y="814832"/>
                  </a:cubicBezTo>
                  <a:lnTo>
                    <a:pt x="823722" y="21590"/>
                  </a:lnTo>
                  <a:cubicBezTo>
                    <a:pt x="823722" y="16637"/>
                    <a:pt x="819785" y="12700"/>
                    <a:pt x="81483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53505" y="2333922"/>
            <a:ext cx="3432870" cy="529407"/>
            <a:chOff x="0" y="0"/>
            <a:chExt cx="4577160" cy="7058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77160" cy="705877"/>
            </a:xfrm>
            <a:custGeom>
              <a:avLst/>
              <a:gdLst/>
              <a:ahLst/>
              <a:cxnLst/>
              <a:rect r="r" b="b" t="t" l="l"/>
              <a:pathLst>
                <a:path h="705877" w="4577160">
                  <a:moveTo>
                    <a:pt x="0" y="0"/>
                  </a:moveTo>
                  <a:lnTo>
                    <a:pt x="4577160" y="0"/>
                  </a:lnTo>
                  <a:lnTo>
                    <a:pt x="4577160" y="705877"/>
                  </a:lnTo>
                  <a:lnTo>
                    <a:pt x="0" y="705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577160" cy="7154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Train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53505" y="2927748"/>
            <a:ext cx="9668223" cy="1712434"/>
            <a:chOff x="0" y="0"/>
            <a:chExt cx="12890964" cy="22832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90964" cy="2283245"/>
            </a:xfrm>
            <a:custGeom>
              <a:avLst/>
              <a:gdLst/>
              <a:ahLst/>
              <a:cxnLst/>
              <a:rect r="r" b="b" t="t" l="l"/>
              <a:pathLst>
                <a:path h="2283245" w="12890964">
                  <a:moveTo>
                    <a:pt x="0" y="0"/>
                  </a:moveTo>
                  <a:lnTo>
                    <a:pt x="12890964" y="0"/>
                  </a:lnTo>
                  <a:lnTo>
                    <a:pt x="12890964" y="2283245"/>
                  </a:lnTo>
                  <a:lnTo>
                    <a:pt x="0" y="2283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2890964" cy="23784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6"/>
                </a:lnSpc>
              </a:pPr>
              <a:r>
                <a:rPr lang="en-US" sz="2124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Trains from Delhi to Mathura run frequently, taking 2–3 hours. Fares range from ₹50 (General),₹175 (Sleeper) ₹500 (AC), making it an affordable travel option.</a:t>
              </a:r>
            </a:p>
            <a:p>
              <a:pPr algn="l">
                <a:lnSpc>
                  <a:spcPts val="3436"/>
                </a:lnSpc>
              </a:pPr>
            </a:p>
            <a:p>
              <a:pPr algn="l">
                <a:lnSpc>
                  <a:spcPts val="343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6370" y="4385072"/>
            <a:ext cx="627310" cy="627310"/>
            <a:chOff x="0" y="0"/>
            <a:chExt cx="836413" cy="8364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08482" y="0"/>
                  </a:lnTo>
                  <a:cubicBezTo>
                    <a:pt x="816864" y="0"/>
                    <a:pt x="823722" y="6858"/>
                    <a:pt x="823722" y="15240"/>
                  </a:cubicBezTo>
                  <a:lnTo>
                    <a:pt x="823722" y="808482"/>
                  </a:lnTo>
                  <a:cubicBezTo>
                    <a:pt x="823722" y="816864"/>
                    <a:pt x="816864" y="823722"/>
                    <a:pt x="808482" y="823722"/>
                  </a:cubicBezTo>
                  <a:lnTo>
                    <a:pt x="15240" y="823722"/>
                  </a:lnTo>
                  <a:cubicBezTo>
                    <a:pt x="6858" y="823722"/>
                    <a:pt x="0" y="816864"/>
                    <a:pt x="0" y="80848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14832" y="0"/>
                  </a:lnTo>
                  <a:lnTo>
                    <a:pt x="814832" y="6350"/>
                  </a:lnTo>
                  <a:lnTo>
                    <a:pt x="814832" y="0"/>
                  </a:lnTo>
                  <a:cubicBezTo>
                    <a:pt x="826770" y="0"/>
                    <a:pt x="836422" y="9652"/>
                    <a:pt x="836422" y="21590"/>
                  </a:cubicBezTo>
                  <a:lnTo>
                    <a:pt x="830072" y="21590"/>
                  </a:lnTo>
                  <a:lnTo>
                    <a:pt x="836422" y="21590"/>
                  </a:lnTo>
                  <a:lnTo>
                    <a:pt x="836422" y="814832"/>
                  </a:lnTo>
                  <a:lnTo>
                    <a:pt x="830072" y="814832"/>
                  </a:lnTo>
                  <a:lnTo>
                    <a:pt x="836422" y="814832"/>
                  </a:lnTo>
                  <a:cubicBezTo>
                    <a:pt x="836422" y="826770"/>
                    <a:pt x="826770" y="836422"/>
                    <a:pt x="814832" y="836422"/>
                  </a:cubicBezTo>
                  <a:lnTo>
                    <a:pt x="814832" y="830072"/>
                  </a:lnTo>
                  <a:lnTo>
                    <a:pt x="814832" y="836422"/>
                  </a:lnTo>
                  <a:lnTo>
                    <a:pt x="21590" y="836422"/>
                  </a:lnTo>
                  <a:lnTo>
                    <a:pt x="21590" y="830072"/>
                  </a:lnTo>
                  <a:lnTo>
                    <a:pt x="21590" y="836422"/>
                  </a:lnTo>
                  <a:cubicBezTo>
                    <a:pt x="9652" y="836422"/>
                    <a:pt x="0" y="826770"/>
                    <a:pt x="0" y="81483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14832"/>
                  </a:lnTo>
                  <a:lnTo>
                    <a:pt x="6350" y="814832"/>
                  </a:lnTo>
                  <a:lnTo>
                    <a:pt x="12700" y="814832"/>
                  </a:lnTo>
                  <a:cubicBezTo>
                    <a:pt x="12700" y="819785"/>
                    <a:pt x="16637" y="823722"/>
                    <a:pt x="21590" y="823722"/>
                  </a:cubicBezTo>
                  <a:lnTo>
                    <a:pt x="814832" y="823722"/>
                  </a:lnTo>
                  <a:cubicBezTo>
                    <a:pt x="819785" y="823722"/>
                    <a:pt x="823722" y="819785"/>
                    <a:pt x="823722" y="814832"/>
                  </a:cubicBezTo>
                  <a:lnTo>
                    <a:pt x="823722" y="21590"/>
                  </a:lnTo>
                  <a:cubicBezTo>
                    <a:pt x="823722" y="16637"/>
                    <a:pt x="819785" y="12700"/>
                    <a:pt x="81483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853505" y="4243194"/>
            <a:ext cx="3568601" cy="529407"/>
            <a:chOff x="0" y="0"/>
            <a:chExt cx="4758135" cy="7058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8135" cy="705877"/>
            </a:xfrm>
            <a:custGeom>
              <a:avLst/>
              <a:gdLst/>
              <a:ahLst/>
              <a:cxnLst/>
              <a:rect r="r" b="b" t="t" l="l"/>
              <a:pathLst>
                <a:path h="705877" w="4758135">
                  <a:moveTo>
                    <a:pt x="0" y="0"/>
                  </a:moveTo>
                  <a:lnTo>
                    <a:pt x="4758135" y="0"/>
                  </a:lnTo>
                  <a:lnTo>
                    <a:pt x="4758135" y="705877"/>
                  </a:lnTo>
                  <a:lnTo>
                    <a:pt x="0" y="705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758135" cy="7154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Airplane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53505" y="4744027"/>
            <a:ext cx="9452898" cy="2141059"/>
            <a:chOff x="0" y="0"/>
            <a:chExt cx="12603864" cy="285474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03864" cy="2854745"/>
            </a:xfrm>
            <a:custGeom>
              <a:avLst/>
              <a:gdLst/>
              <a:ahLst/>
              <a:cxnLst/>
              <a:rect r="r" b="b" t="t" l="l"/>
              <a:pathLst>
                <a:path h="2854745" w="12603864">
                  <a:moveTo>
                    <a:pt x="0" y="0"/>
                  </a:moveTo>
                  <a:lnTo>
                    <a:pt x="12603864" y="0"/>
                  </a:lnTo>
                  <a:lnTo>
                    <a:pt x="12603864" y="2854745"/>
                  </a:lnTo>
                  <a:lnTo>
                    <a:pt x="0" y="28547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2603864" cy="29499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6"/>
                </a:lnSpc>
              </a:pPr>
              <a:r>
                <a:rPr lang="en-US" sz="2124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Flights from Delhi to Mathura aren't available, as Mathura has no airport. The nearest airport is in Agra, about 60 km away. Flights to Agra from Delhi take around 1 hour, with fares starting from ₹2,000.</a:t>
              </a:r>
            </a:p>
            <a:p>
              <a:pPr algn="l">
                <a:lnSpc>
                  <a:spcPts val="3436"/>
                </a:lnSpc>
              </a:pPr>
            </a:p>
            <a:p>
              <a:pPr algn="l">
                <a:lnSpc>
                  <a:spcPts val="3437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56370" y="6001642"/>
            <a:ext cx="627310" cy="627310"/>
            <a:chOff x="0" y="0"/>
            <a:chExt cx="836413" cy="8364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08482" y="0"/>
                  </a:lnTo>
                  <a:cubicBezTo>
                    <a:pt x="816864" y="0"/>
                    <a:pt x="823722" y="6858"/>
                    <a:pt x="823722" y="15240"/>
                  </a:cubicBezTo>
                  <a:lnTo>
                    <a:pt x="823722" y="808482"/>
                  </a:lnTo>
                  <a:cubicBezTo>
                    <a:pt x="823722" y="816864"/>
                    <a:pt x="816864" y="823722"/>
                    <a:pt x="808482" y="823722"/>
                  </a:cubicBezTo>
                  <a:lnTo>
                    <a:pt x="15240" y="823722"/>
                  </a:lnTo>
                  <a:cubicBezTo>
                    <a:pt x="6858" y="823722"/>
                    <a:pt x="0" y="816864"/>
                    <a:pt x="0" y="80848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14832" y="0"/>
                  </a:lnTo>
                  <a:lnTo>
                    <a:pt x="814832" y="6350"/>
                  </a:lnTo>
                  <a:lnTo>
                    <a:pt x="814832" y="0"/>
                  </a:lnTo>
                  <a:cubicBezTo>
                    <a:pt x="826770" y="0"/>
                    <a:pt x="836422" y="9652"/>
                    <a:pt x="836422" y="21590"/>
                  </a:cubicBezTo>
                  <a:lnTo>
                    <a:pt x="830072" y="21590"/>
                  </a:lnTo>
                  <a:lnTo>
                    <a:pt x="836422" y="21590"/>
                  </a:lnTo>
                  <a:lnTo>
                    <a:pt x="836422" y="814832"/>
                  </a:lnTo>
                  <a:lnTo>
                    <a:pt x="830072" y="814832"/>
                  </a:lnTo>
                  <a:lnTo>
                    <a:pt x="836422" y="814832"/>
                  </a:lnTo>
                  <a:cubicBezTo>
                    <a:pt x="836422" y="826770"/>
                    <a:pt x="826770" y="836422"/>
                    <a:pt x="814832" y="836422"/>
                  </a:cubicBezTo>
                  <a:lnTo>
                    <a:pt x="814832" y="830072"/>
                  </a:lnTo>
                  <a:lnTo>
                    <a:pt x="814832" y="836422"/>
                  </a:lnTo>
                  <a:lnTo>
                    <a:pt x="21590" y="836422"/>
                  </a:lnTo>
                  <a:lnTo>
                    <a:pt x="21590" y="830072"/>
                  </a:lnTo>
                  <a:lnTo>
                    <a:pt x="21590" y="836422"/>
                  </a:lnTo>
                  <a:cubicBezTo>
                    <a:pt x="9652" y="836422"/>
                    <a:pt x="0" y="826770"/>
                    <a:pt x="0" y="81483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14832"/>
                  </a:lnTo>
                  <a:lnTo>
                    <a:pt x="6350" y="814832"/>
                  </a:lnTo>
                  <a:lnTo>
                    <a:pt x="12700" y="814832"/>
                  </a:lnTo>
                  <a:cubicBezTo>
                    <a:pt x="12700" y="819785"/>
                    <a:pt x="16637" y="823722"/>
                    <a:pt x="21590" y="823722"/>
                  </a:cubicBezTo>
                  <a:lnTo>
                    <a:pt x="814832" y="823722"/>
                  </a:lnTo>
                  <a:cubicBezTo>
                    <a:pt x="819785" y="823722"/>
                    <a:pt x="823722" y="819785"/>
                    <a:pt x="823722" y="814832"/>
                  </a:cubicBezTo>
                  <a:lnTo>
                    <a:pt x="823722" y="21590"/>
                  </a:lnTo>
                  <a:cubicBezTo>
                    <a:pt x="823722" y="16637"/>
                    <a:pt x="819785" y="12700"/>
                    <a:pt x="81483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853505" y="6006405"/>
            <a:ext cx="3432870" cy="529407"/>
            <a:chOff x="0" y="0"/>
            <a:chExt cx="4577160" cy="70587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577160" cy="705877"/>
            </a:xfrm>
            <a:custGeom>
              <a:avLst/>
              <a:gdLst/>
              <a:ahLst/>
              <a:cxnLst/>
              <a:rect r="r" b="b" t="t" l="l"/>
              <a:pathLst>
                <a:path h="705877" w="4577160">
                  <a:moveTo>
                    <a:pt x="0" y="0"/>
                  </a:moveTo>
                  <a:lnTo>
                    <a:pt x="4577160" y="0"/>
                  </a:lnTo>
                  <a:lnTo>
                    <a:pt x="4577160" y="705877"/>
                  </a:lnTo>
                  <a:lnTo>
                    <a:pt x="0" y="705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4577160" cy="7154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Bus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853505" y="6453776"/>
            <a:ext cx="9452898" cy="2569771"/>
            <a:chOff x="0" y="0"/>
            <a:chExt cx="12603864" cy="342636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603864" cy="3426362"/>
            </a:xfrm>
            <a:custGeom>
              <a:avLst/>
              <a:gdLst/>
              <a:ahLst/>
              <a:cxnLst/>
              <a:rect r="r" b="b" t="t" l="l"/>
              <a:pathLst>
                <a:path h="3426362" w="12603864">
                  <a:moveTo>
                    <a:pt x="0" y="0"/>
                  </a:moveTo>
                  <a:lnTo>
                    <a:pt x="12603864" y="0"/>
                  </a:lnTo>
                  <a:lnTo>
                    <a:pt x="12603864" y="3426362"/>
                  </a:lnTo>
                  <a:lnTo>
                    <a:pt x="0" y="3426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12603864" cy="35216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6"/>
                </a:lnSpc>
              </a:pPr>
              <a:r>
                <a:rPr lang="en-US" sz="2124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Celebrated with unmatched fervor and colors. Lathmar Holi in Barsana is a unique experience.Buses from Delhi to Mathura take 2–3.5 hours. Fares start from ₹149 for non-AC and go up to ₹5000 for premium coaches. Major boarding points include ISBT and Anand Vihar.</a:t>
              </a:r>
            </a:p>
            <a:p>
              <a:pPr algn="l">
                <a:lnSpc>
                  <a:spcPts val="3437"/>
                </a:lnSpc>
              </a:pPr>
            </a:p>
            <a:p>
              <a:pPr algn="l">
                <a:lnSpc>
                  <a:spcPts val="3436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56370" y="8057555"/>
            <a:ext cx="627310" cy="627310"/>
            <a:chOff x="0" y="0"/>
            <a:chExt cx="836413" cy="83641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08482" y="0"/>
                  </a:lnTo>
                  <a:cubicBezTo>
                    <a:pt x="816864" y="0"/>
                    <a:pt x="823722" y="6858"/>
                    <a:pt x="823722" y="15240"/>
                  </a:cubicBezTo>
                  <a:lnTo>
                    <a:pt x="823722" y="808482"/>
                  </a:lnTo>
                  <a:cubicBezTo>
                    <a:pt x="823722" y="816864"/>
                    <a:pt x="816864" y="823722"/>
                    <a:pt x="808482" y="823722"/>
                  </a:cubicBezTo>
                  <a:lnTo>
                    <a:pt x="15240" y="823722"/>
                  </a:lnTo>
                  <a:cubicBezTo>
                    <a:pt x="6858" y="823722"/>
                    <a:pt x="0" y="816864"/>
                    <a:pt x="0" y="80848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14832" y="0"/>
                  </a:lnTo>
                  <a:lnTo>
                    <a:pt x="814832" y="6350"/>
                  </a:lnTo>
                  <a:lnTo>
                    <a:pt x="814832" y="0"/>
                  </a:lnTo>
                  <a:cubicBezTo>
                    <a:pt x="826770" y="0"/>
                    <a:pt x="836422" y="9652"/>
                    <a:pt x="836422" y="21590"/>
                  </a:cubicBezTo>
                  <a:lnTo>
                    <a:pt x="830072" y="21590"/>
                  </a:lnTo>
                  <a:lnTo>
                    <a:pt x="836422" y="21590"/>
                  </a:lnTo>
                  <a:lnTo>
                    <a:pt x="836422" y="814832"/>
                  </a:lnTo>
                  <a:lnTo>
                    <a:pt x="830072" y="814832"/>
                  </a:lnTo>
                  <a:lnTo>
                    <a:pt x="836422" y="814832"/>
                  </a:lnTo>
                  <a:cubicBezTo>
                    <a:pt x="836422" y="826770"/>
                    <a:pt x="826770" y="836422"/>
                    <a:pt x="814832" y="836422"/>
                  </a:cubicBezTo>
                  <a:lnTo>
                    <a:pt x="814832" y="830072"/>
                  </a:lnTo>
                  <a:lnTo>
                    <a:pt x="814832" y="836422"/>
                  </a:lnTo>
                  <a:lnTo>
                    <a:pt x="21590" y="836422"/>
                  </a:lnTo>
                  <a:lnTo>
                    <a:pt x="21590" y="830072"/>
                  </a:lnTo>
                  <a:lnTo>
                    <a:pt x="21590" y="836422"/>
                  </a:lnTo>
                  <a:cubicBezTo>
                    <a:pt x="9652" y="836422"/>
                    <a:pt x="0" y="826770"/>
                    <a:pt x="0" y="81483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14832"/>
                  </a:lnTo>
                  <a:lnTo>
                    <a:pt x="6350" y="814832"/>
                  </a:lnTo>
                  <a:lnTo>
                    <a:pt x="12700" y="814832"/>
                  </a:lnTo>
                  <a:cubicBezTo>
                    <a:pt x="12700" y="819785"/>
                    <a:pt x="16637" y="823722"/>
                    <a:pt x="21590" y="823722"/>
                  </a:cubicBezTo>
                  <a:lnTo>
                    <a:pt x="814832" y="823722"/>
                  </a:lnTo>
                  <a:cubicBezTo>
                    <a:pt x="819785" y="823722"/>
                    <a:pt x="823722" y="819785"/>
                    <a:pt x="823722" y="814832"/>
                  </a:cubicBezTo>
                  <a:lnTo>
                    <a:pt x="823722" y="21590"/>
                  </a:lnTo>
                  <a:cubicBezTo>
                    <a:pt x="823722" y="16637"/>
                    <a:pt x="819785" y="12700"/>
                    <a:pt x="81483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853505" y="8062317"/>
            <a:ext cx="6410325" cy="529407"/>
            <a:chOff x="0" y="0"/>
            <a:chExt cx="8547100" cy="70587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547100" cy="705877"/>
            </a:xfrm>
            <a:custGeom>
              <a:avLst/>
              <a:gdLst/>
              <a:ahLst/>
              <a:cxnLst/>
              <a:rect r="r" b="b" t="t" l="l"/>
              <a:pathLst>
                <a:path h="705877" w="8547100">
                  <a:moveTo>
                    <a:pt x="0" y="0"/>
                  </a:moveTo>
                  <a:lnTo>
                    <a:pt x="8547100" y="0"/>
                  </a:lnTo>
                  <a:lnTo>
                    <a:pt x="8547100" y="705877"/>
                  </a:lnTo>
                  <a:lnTo>
                    <a:pt x="0" y="705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8547100" cy="7154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Car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980901" y="2364730"/>
            <a:ext cx="578248" cy="556170"/>
          </a:xfrm>
          <a:custGeom>
            <a:avLst/>
            <a:gdLst/>
            <a:ahLst/>
            <a:cxnLst/>
            <a:rect r="r" b="b" t="t" l="l"/>
            <a:pathLst>
              <a:path h="556170" w="578248">
                <a:moveTo>
                  <a:pt x="0" y="0"/>
                </a:moveTo>
                <a:lnTo>
                  <a:pt x="578248" y="0"/>
                </a:lnTo>
                <a:lnTo>
                  <a:pt x="578248" y="556170"/>
                </a:lnTo>
                <a:lnTo>
                  <a:pt x="0" y="55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43063" y="4536473"/>
            <a:ext cx="653774" cy="324509"/>
          </a:xfrm>
          <a:custGeom>
            <a:avLst/>
            <a:gdLst/>
            <a:ahLst/>
            <a:cxnLst/>
            <a:rect r="r" b="b" t="t" l="l"/>
            <a:pathLst>
              <a:path h="324509" w="653774">
                <a:moveTo>
                  <a:pt x="0" y="0"/>
                </a:moveTo>
                <a:lnTo>
                  <a:pt x="653774" y="0"/>
                </a:lnTo>
                <a:lnTo>
                  <a:pt x="653774" y="324509"/>
                </a:lnTo>
                <a:lnTo>
                  <a:pt x="0" y="324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75537" y="6192366"/>
            <a:ext cx="608143" cy="299510"/>
          </a:xfrm>
          <a:custGeom>
            <a:avLst/>
            <a:gdLst/>
            <a:ahLst/>
            <a:cxnLst/>
            <a:rect r="r" b="b" t="t" l="l"/>
            <a:pathLst>
              <a:path h="299510" w="608143">
                <a:moveTo>
                  <a:pt x="0" y="0"/>
                </a:moveTo>
                <a:lnTo>
                  <a:pt x="608143" y="0"/>
                </a:lnTo>
                <a:lnTo>
                  <a:pt x="608143" y="299510"/>
                </a:lnTo>
                <a:lnTo>
                  <a:pt x="0" y="299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988648" y="8181527"/>
            <a:ext cx="562754" cy="421362"/>
          </a:xfrm>
          <a:custGeom>
            <a:avLst/>
            <a:gdLst/>
            <a:ahLst/>
            <a:cxnLst/>
            <a:rect r="r" b="b" t="t" l="l"/>
            <a:pathLst>
              <a:path h="421362" w="562754">
                <a:moveTo>
                  <a:pt x="0" y="0"/>
                </a:moveTo>
                <a:lnTo>
                  <a:pt x="562754" y="0"/>
                </a:lnTo>
                <a:lnTo>
                  <a:pt x="562754" y="421363"/>
                </a:lnTo>
                <a:lnTo>
                  <a:pt x="0" y="4213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1521728" y="-84460"/>
            <a:ext cx="7117470" cy="10371460"/>
          </a:xfrm>
          <a:custGeom>
            <a:avLst/>
            <a:gdLst/>
            <a:ahLst/>
            <a:cxnLst/>
            <a:rect r="r" b="b" t="t" l="l"/>
            <a:pathLst>
              <a:path h="10371460" w="7117470">
                <a:moveTo>
                  <a:pt x="0" y="0"/>
                </a:moveTo>
                <a:lnTo>
                  <a:pt x="7117470" y="0"/>
                </a:lnTo>
                <a:lnTo>
                  <a:pt x="7117470" y="10371460"/>
                </a:lnTo>
                <a:lnTo>
                  <a:pt x="0" y="10371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369" t="0" r="-47501" b="-6039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826255" y="8573533"/>
            <a:ext cx="9452898" cy="3426934"/>
            <a:chOff x="0" y="0"/>
            <a:chExt cx="12603864" cy="456924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2603864" cy="4569245"/>
            </a:xfrm>
            <a:custGeom>
              <a:avLst/>
              <a:gdLst/>
              <a:ahLst/>
              <a:cxnLst/>
              <a:rect r="r" b="b" t="t" l="l"/>
              <a:pathLst>
                <a:path h="4569245" w="12603864">
                  <a:moveTo>
                    <a:pt x="0" y="0"/>
                  </a:moveTo>
                  <a:lnTo>
                    <a:pt x="12603864" y="0"/>
                  </a:lnTo>
                  <a:lnTo>
                    <a:pt x="12603864" y="4569245"/>
                  </a:lnTo>
                  <a:lnTo>
                    <a:pt x="0" y="4569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95250"/>
              <a:ext cx="12603864" cy="46644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6"/>
                </a:lnSpc>
              </a:pPr>
              <a:r>
                <a:rPr lang="en-US" sz="2124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Traveling by car from Delhi to Mathura takes about 2.5 to 4 hours via the Yamuna Expressway or NH-19. Taxi fares start around ₹1,700 and go higher for premium options, with per km rates ranging from ₹9 to ₹16.</a:t>
              </a:r>
            </a:p>
            <a:p>
              <a:pPr algn="l">
                <a:lnSpc>
                  <a:spcPts val="3436"/>
                </a:lnSpc>
              </a:pPr>
            </a:p>
            <a:p>
              <a:pPr algn="l">
                <a:lnSpc>
                  <a:spcPts val="3436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693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8690459" cy="10287000"/>
          </a:xfrm>
          <a:custGeom>
            <a:avLst/>
            <a:gdLst/>
            <a:ahLst/>
            <a:cxnLst/>
            <a:rect r="r" b="b" t="t" l="l"/>
            <a:pathLst>
              <a:path h="10287000" w="8690459">
                <a:moveTo>
                  <a:pt x="0" y="0"/>
                </a:moveTo>
                <a:lnTo>
                  <a:pt x="8690459" y="0"/>
                </a:lnTo>
                <a:lnTo>
                  <a:pt x="86904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71" t="0" r="-1348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47683" y="203994"/>
            <a:ext cx="9175393" cy="985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Here are additional hotels in Vrindavan and Mathura with their approximate rents per day:</a:t>
            </a:r>
          </a:p>
          <a:p>
            <a:pPr algn="just">
              <a:lnSpc>
                <a:spcPts val="3437"/>
              </a:lnSpc>
            </a:pPr>
          </a:p>
          <a:p>
            <a:pPr algn="just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Vrindavan</a:t>
            </a:r>
          </a:p>
          <a:p>
            <a:pPr algn="just" marL="593726" indent="-296863" lvl="1">
              <a:lnSpc>
                <a:spcPts val="3437"/>
              </a:lnSpc>
              <a:buAutoNum type="arabicPeriod" startAt="1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Hotel Krishnam: Rent starts at ₹3,767 per night for a Deluxe Double Bed room.</a:t>
            </a:r>
          </a:p>
          <a:p>
            <a:pPr algn="just" marL="593726" indent="-296863" lvl="1">
              <a:lnSpc>
                <a:spcPts val="3437"/>
              </a:lnSpc>
              <a:spcBef>
                <a:spcPct val="0"/>
              </a:spcBef>
              <a:buAutoNum type="arabicPeriod" startAt="1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Hotel</a:t>
            </a: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Shri Radha Nikunj: Rent starts at ₹3,837 per night for a Deluxe King Studio.</a:t>
            </a:r>
          </a:p>
          <a:p>
            <a:pPr algn="just" marL="593726" indent="-296863" lvl="1">
              <a:lnSpc>
                <a:spcPts val="3437"/>
              </a:lnSpc>
              <a:spcBef>
                <a:spcPct val="0"/>
              </a:spcBef>
              <a:buAutoNum type="arabicPeriod" startAt="1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Hotel Kridha Residency: Rent starts at ₹2,773 per night for a Deluxe AC Room.</a:t>
            </a:r>
          </a:p>
          <a:p>
            <a:pPr algn="just" marL="593726" indent="-296863" lvl="1">
              <a:lnSpc>
                <a:spcPts val="3437"/>
              </a:lnSpc>
              <a:spcBef>
                <a:spcPct val="0"/>
              </a:spcBef>
              <a:buAutoNum type="arabicPeriod" startAt="1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Best Western Vrindavan: Rent starts at ₹5,000 per night for a standard room.</a:t>
            </a:r>
          </a:p>
          <a:p>
            <a:pPr algn="just">
              <a:lnSpc>
                <a:spcPts val="3437"/>
              </a:lnSpc>
              <a:spcBef>
                <a:spcPct val="0"/>
              </a:spcBef>
            </a:pPr>
          </a:p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b="true" sz="27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Mathura</a:t>
            </a:r>
          </a:p>
          <a:p>
            <a:pPr algn="just">
              <a:lnSpc>
                <a:spcPts val="3437"/>
              </a:lnSpc>
              <a:spcBef>
                <a:spcPct val="0"/>
              </a:spcBef>
            </a:pPr>
          </a:p>
          <a:p>
            <a:pPr algn="just" marL="593726" indent="-296863" lvl="1">
              <a:lnSpc>
                <a:spcPts val="3437"/>
              </a:lnSpc>
              <a:spcBef>
                <a:spcPct val="0"/>
              </a:spcBef>
              <a:buAutoNum type="arabicPeriod" startAt="1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Hotel Shri Radha Nikunj: Rent starts at ₹3,837 per night for a Deluxe King Studio.</a:t>
            </a:r>
          </a:p>
          <a:p>
            <a:pPr algn="just" marL="593726" indent="-296863" lvl="1">
              <a:lnSpc>
                <a:spcPts val="3437"/>
              </a:lnSpc>
              <a:spcBef>
                <a:spcPct val="0"/>
              </a:spcBef>
              <a:buAutoNum type="arabicPeriod" startAt="1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Hotel Kridha Residency: Rent starts at ₹2,773 per night for a Deluxe AC Room.</a:t>
            </a:r>
          </a:p>
          <a:p>
            <a:pPr algn="just" marL="593726" indent="-296863" lvl="1">
              <a:lnSpc>
                <a:spcPts val="3437"/>
              </a:lnSpc>
              <a:spcBef>
                <a:spcPct val="0"/>
              </a:spcBef>
              <a:buAutoNum type="arabicPeriod" startAt="1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Best Western Vrindavan: Rent starts at ₹5,000 per night for a standard room.</a:t>
            </a:r>
          </a:p>
          <a:p>
            <a:pPr algn="ctr">
              <a:lnSpc>
                <a:spcPts val="3437"/>
              </a:lnSpc>
              <a:spcBef>
                <a:spcPct val="0"/>
              </a:spcBef>
            </a:pPr>
          </a:p>
          <a:p>
            <a:pPr algn="ctr">
              <a:lnSpc>
                <a:spcPts val="34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073349"/>
            <a:ext cx="9362182" cy="885974"/>
            <a:chOff x="0" y="0"/>
            <a:chExt cx="12482910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8291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482910">
                  <a:moveTo>
                    <a:pt x="0" y="0"/>
                  </a:moveTo>
                  <a:lnTo>
                    <a:pt x="12482910" y="0"/>
                  </a:lnTo>
                  <a:lnTo>
                    <a:pt x="124829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482910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Day 1: Arrival in Mathura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1176" y="2384524"/>
            <a:ext cx="38100" cy="6828979"/>
            <a:chOff x="0" y="0"/>
            <a:chExt cx="50800" cy="91053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" cy="9105265"/>
            </a:xfrm>
            <a:custGeom>
              <a:avLst/>
              <a:gdLst/>
              <a:ahLst/>
              <a:cxnLst/>
              <a:rect r="r" b="b" t="t" l="l"/>
              <a:pathLst>
                <a:path h="9105265" w="508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35560" y="0"/>
                  </a:lnTo>
                  <a:cubicBezTo>
                    <a:pt x="43942" y="0"/>
                    <a:pt x="50800" y="6858"/>
                    <a:pt x="50800" y="15240"/>
                  </a:cubicBezTo>
                  <a:lnTo>
                    <a:pt x="50800" y="9090025"/>
                  </a:lnTo>
                  <a:cubicBezTo>
                    <a:pt x="50800" y="9098407"/>
                    <a:pt x="43942" y="9105265"/>
                    <a:pt x="35560" y="9105265"/>
                  </a:cubicBezTo>
                  <a:lnTo>
                    <a:pt x="15240" y="9105265"/>
                  </a:lnTo>
                  <a:cubicBezTo>
                    <a:pt x="6858" y="9105265"/>
                    <a:pt x="0" y="9098407"/>
                    <a:pt x="0" y="9090025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92015" y="3003351"/>
            <a:ext cx="850553" cy="38100"/>
            <a:chOff x="0" y="0"/>
            <a:chExt cx="1134070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118870" y="0"/>
                  </a:lnTo>
                  <a:cubicBezTo>
                    <a:pt x="1127252" y="0"/>
                    <a:pt x="1134110" y="6858"/>
                    <a:pt x="1134110" y="15240"/>
                  </a:cubicBezTo>
                  <a:lnTo>
                    <a:pt x="1134110" y="35560"/>
                  </a:lnTo>
                  <a:cubicBezTo>
                    <a:pt x="1134110" y="43942"/>
                    <a:pt x="1127252" y="50800"/>
                    <a:pt x="1118870" y="50800"/>
                  </a:cubicBezTo>
                  <a:lnTo>
                    <a:pt x="15240" y="50800"/>
                  </a:lnTo>
                  <a:cubicBezTo>
                    <a:pt x="6858" y="50800"/>
                    <a:pt x="0" y="43942"/>
                    <a:pt x="0" y="355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87475" y="2698700"/>
            <a:ext cx="647402" cy="647402"/>
            <a:chOff x="0" y="0"/>
            <a:chExt cx="863203" cy="863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098575" y="2756595"/>
            <a:ext cx="425202" cy="531614"/>
          </a:xfrm>
          <a:custGeom>
            <a:avLst/>
            <a:gdLst/>
            <a:ahLst/>
            <a:cxnLst/>
            <a:rect r="r" b="b" t="t" l="l"/>
            <a:pathLst>
              <a:path h="531614" w="425202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t="0" r="-233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728764" y="2668041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Morning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728764" y="3281065"/>
            <a:ext cx="7708999" cy="907256"/>
            <a:chOff x="0" y="0"/>
            <a:chExt cx="10278665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7866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0278665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Arrive at Mathura Railway Station. Transfer to your hotel.</a:t>
              </a:r>
            </a:p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Arrived: 7 am morning.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92015" y="5374184"/>
            <a:ext cx="850553" cy="38100"/>
            <a:chOff x="0" y="0"/>
            <a:chExt cx="1134070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118870" y="0"/>
                  </a:lnTo>
                  <a:cubicBezTo>
                    <a:pt x="1127252" y="0"/>
                    <a:pt x="1134110" y="6858"/>
                    <a:pt x="1134110" y="15240"/>
                  </a:cubicBezTo>
                  <a:lnTo>
                    <a:pt x="1134110" y="35560"/>
                  </a:lnTo>
                  <a:cubicBezTo>
                    <a:pt x="1134110" y="43942"/>
                    <a:pt x="1127252" y="50800"/>
                    <a:pt x="1118870" y="50800"/>
                  </a:cubicBezTo>
                  <a:lnTo>
                    <a:pt x="15240" y="50800"/>
                  </a:lnTo>
                  <a:cubicBezTo>
                    <a:pt x="6858" y="50800"/>
                    <a:pt x="0" y="43942"/>
                    <a:pt x="0" y="355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87475" y="5069532"/>
            <a:ext cx="647402" cy="647402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098575" y="5127426"/>
            <a:ext cx="425202" cy="531614"/>
          </a:xfrm>
          <a:custGeom>
            <a:avLst/>
            <a:gdLst/>
            <a:ahLst/>
            <a:cxnLst/>
            <a:rect r="r" b="b" t="t" l="l"/>
            <a:pathLst>
              <a:path h="531614" w="425202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t="0" r="-233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728764" y="5038874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Afternoon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28764" y="5651896"/>
            <a:ext cx="7708999" cy="1785528"/>
            <a:chOff x="0" y="0"/>
            <a:chExt cx="10278665" cy="238070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278665" cy="2380704"/>
            </a:xfrm>
            <a:custGeom>
              <a:avLst/>
              <a:gdLst/>
              <a:ahLst/>
              <a:cxnLst/>
              <a:rect r="r" b="b" t="t" l="l"/>
              <a:pathLst>
                <a:path h="2380704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2380704"/>
                  </a:lnTo>
                  <a:lnTo>
                    <a:pt x="0" y="2380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04775"/>
              <a:ext cx="10278665" cy="24854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Visit Shri Krishna Janmabhoomi Temple. Explore Krishna's birthplace.</a:t>
              </a:r>
            </a:p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Timings: Mornings 5 am - 12 pm, Evenings 4 pm - 9:30 pm.</a:t>
              </a:r>
            </a:p>
            <a:p>
              <a:pPr algn="l">
                <a:lnSpc>
                  <a:spcPts val="3561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592015" y="7745016"/>
            <a:ext cx="850553" cy="38100"/>
            <a:chOff x="0" y="0"/>
            <a:chExt cx="1134070" cy="50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118870" y="0"/>
                  </a:lnTo>
                  <a:cubicBezTo>
                    <a:pt x="1127252" y="0"/>
                    <a:pt x="1134110" y="6858"/>
                    <a:pt x="1134110" y="15240"/>
                  </a:cubicBezTo>
                  <a:lnTo>
                    <a:pt x="1134110" y="35560"/>
                  </a:lnTo>
                  <a:cubicBezTo>
                    <a:pt x="1134110" y="43942"/>
                    <a:pt x="1127252" y="50800"/>
                    <a:pt x="1118870" y="50800"/>
                  </a:cubicBezTo>
                  <a:lnTo>
                    <a:pt x="15240" y="50800"/>
                  </a:lnTo>
                  <a:cubicBezTo>
                    <a:pt x="6858" y="50800"/>
                    <a:pt x="0" y="43942"/>
                    <a:pt x="0" y="355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87475" y="7440365"/>
            <a:ext cx="647402" cy="647403"/>
            <a:chOff x="0" y="0"/>
            <a:chExt cx="863203" cy="86320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Freeform 42" id="42" descr="preencoded.png"/>
          <p:cNvSpPr/>
          <p:nvPr/>
        </p:nvSpPr>
        <p:spPr>
          <a:xfrm flipH="false" flipV="false" rot="0">
            <a:off x="1098575" y="7498259"/>
            <a:ext cx="425202" cy="531614"/>
          </a:xfrm>
          <a:custGeom>
            <a:avLst/>
            <a:gdLst/>
            <a:ahLst/>
            <a:cxnLst/>
            <a:rect r="r" b="b" t="t" l="l"/>
            <a:pathLst>
              <a:path h="531614" w="425202">
                <a:moveTo>
                  <a:pt x="0" y="0"/>
                </a:moveTo>
                <a:lnTo>
                  <a:pt x="425203" y="0"/>
                </a:lnTo>
                <a:lnTo>
                  <a:pt x="42520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3" t="0" r="-233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2680692" y="7523560"/>
            <a:ext cx="3544044" cy="442912"/>
            <a:chOff x="0" y="0"/>
            <a:chExt cx="4725392" cy="59055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Evening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2728764" y="8022729"/>
            <a:ext cx="7708999" cy="1337853"/>
            <a:chOff x="0" y="0"/>
            <a:chExt cx="10278665" cy="178380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278665" cy="1783804"/>
            </a:xfrm>
            <a:custGeom>
              <a:avLst/>
              <a:gdLst/>
              <a:ahLst/>
              <a:cxnLst/>
              <a:rect r="r" b="b" t="t" l="l"/>
              <a:pathLst>
                <a:path h="1783804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1783804"/>
                  </a:lnTo>
                  <a:lnTo>
                    <a:pt x="0" y="17838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04775"/>
              <a:ext cx="10278665" cy="18885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Attend the evening Aarti at Dwarkadhish Temple. Experience devotional songs.</a:t>
              </a:r>
            </a:p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Timings: 6:30–11 am, 4–7 pm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764259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820591"/>
            <a:ext cx="10918626" cy="885974"/>
            <a:chOff x="0" y="0"/>
            <a:chExt cx="1455816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8169" cy="1181298"/>
            </a:xfrm>
            <a:custGeom>
              <a:avLst/>
              <a:gdLst/>
              <a:ahLst/>
              <a:cxnLst/>
              <a:rect r="r" b="b" t="t" l="l"/>
              <a:pathLst>
                <a:path h="1181298" w="14558169">
                  <a:moveTo>
                    <a:pt x="0" y="0"/>
                  </a:moveTo>
                  <a:lnTo>
                    <a:pt x="14558169" y="0"/>
                  </a:lnTo>
                  <a:lnTo>
                    <a:pt x="1455816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58168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Day 2: Mathura to Vrindavan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415284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Morning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141714"/>
            <a:ext cx="4972645" cy="1360885"/>
            <a:chOff x="0" y="0"/>
            <a:chExt cx="6630193" cy="1814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6630193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Drive from Mathura to Vrindavan.</a:t>
              </a:r>
            </a:p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 Check-in to your hotel in Vrindavan.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4415284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Afternoon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51551" y="5143500"/>
            <a:ext cx="4972645" cy="907256"/>
            <a:chOff x="0" y="0"/>
            <a:chExt cx="6630193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Explore Vrindavan's famous temples. Visit Banke Bihari Temple.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451551" y="6334720"/>
            <a:ext cx="4972645" cy="2923580"/>
            <a:chOff x="0" y="0"/>
            <a:chExt cx="6630193" cy="38981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30193" cy="3898107"/>
            </a:xfrm>
            <a:custGeom>
              <a:avLst/>
              <a:gdLst/>
              <a:ahLst/>
              <a:cxnLst/>
              <a:rect r="r" b="b" t="t" l="l"/>
              <a:pathLst>
                <a:path h="3898107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3898107"/>
                  </a:lnTo>
                  <a:lnTo>
                    <a:pt x="0" y="3898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6630193" cy="40028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Visit ISKCON Vrindavan. A modern temple with spiritual discourses.</a:t>
              </a:r>
            </a:p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Then we visited Nidhivan.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0084" y="4415284"/>
            <a:ext cx="3544044" cy="442912"/>
            <a:chOff x="0" y="0"/>
            <a:chExt cx="472539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Evening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40084" y="5141714"/>
            <a:ext cx="4972645" cy="1360885"/>
            <a:chOff x="0" y="0"/>
            <a:chExt cx="6630193" cy="18145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04775"/>
              <a:ext cx="6630193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Visit the ghats along the Yamuna River. Attend the evening Aarti at Yamuna River.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565970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Day 3: Vrindavan Exploration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7475" y="3758356"/>
            <a:ext cx="222051" cy="1076176"/>
            <a:chOff x="0" y="0"/>
            <a:chExt cx="296068" cy="14349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5748"/>
                  </a:moveTo>
                  <a:cubicBezTo>
                    <a:pt x="0" y="7112"/>
                    <a:pt x="6858" y="0"/>
                    <a:pt x="15240" y="0"/>
                  </a:cubicBezTo>
                  <a:lnTo>
                    <a:pt x="268097" y="0"/>
                  </a:lnTo>
                  <a:cubicBezTo>
                    <a:pt x="276479" y="0"/>
                    <a:pt x="283337" y="7112"/>
                    <a:pt x="283337" y="15748"/>
                  </a:cubicBezTo>
                  <a:lnTo>
                    <a:pt x="283337" y="1406398"/>
                  </a:lnTo>
                  <a:cubicBezTo>
                    <a:pt x="283337" y="1415161"/>
                    <a:pt x="276479" y="1422146"/>
                    <a:pt x="268097" y="1422146"/>
                  </a:cubicBezTo>
                  <a:lnTo>
                    <a:pt x="15240" y="1422146"/>
                  </a:lnTo>
                  <a:cubicBezTo>
                    <a:pt x="6858" y="1422146"/>
                    <a:pt x="0" y="1415034"/>
                    <a:pt x="0" y="140639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6037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037">
                  <a:moveTo>
                    <a:pt x="0" y="22098"/>
                  </a:moveTo>
                  <a:cubicBezTo>
                    <a:pt x="0" y="10160"/>
                    <a:pt x="9398" y="0"/>
                    <a:pt x="21590" y="0"/>
                  </a:cubicBezTo>
                  <a:lnTo>
                    <a:pt x="274447" y="0"/>
                  </a:lnTo>
                  <a:lnTo>
                    <a:pt x="274447" y="6350"/>
                  </a:lnTo>
                  <a:lnTo>
                    <a:pt x="274447" y="0"/>
                  </a:lnTo>
                  <a:cubicBezTo>
                    <a:pt x="286639" y="0"/>
                    <a:pt x="296037" y="10160"/>
                    <a:pt x="296037" y="22098"/>
                  </a:cubicBezTo>
                  <a:lnTo>
                    <a:pt x="289687" y="22098"/>
                  </a:lnTo>
                  <a:lnTo>
                    <a:pt x="296037" y="22098"/>
                  </a:lnTo>
                  <a:lnTo>
                    <a:pt x="296037" y="1412748"/>
                  </a:lnTo>
                  <a:lnTo>
                    <a:pt x="289687" y="1412748"/>
                  </a:lnTo>
                  <a:lnTo>
                    <a:pt x="296037" y="1412748"/>
                  </a:lnTo>
                  <a:cubicBezTo>
                    <a:pt x="296037" y="1424813"/>
                    <a:pt x="286639" y="1434846"/>
                    <a:pt x="274447" y="1434846"/>
                  </a:cubicBezTo>
                  <a:lnTo>
                    <a:pt x="274447" y="1428496"/>
                  </a:lnTo>
                  <a:lnTo>
                    <a:pt x="274447" y="1434846"/>
                  </a:lnTo>
                  <a:lnTo>
                    <a:pt x="21590" y="1434846"/>
                  </a:lnTo>
                  <a:lnTo>
                    <a:pt x="21590" y="1428496"/>
                  </a:lnTo>
                  <a:lnTo>
                    <a:pt x="21590" y="1434846"/>
                  </a:lnTo>
                  <a:cubicBezTo>
                    <a:pt x="9398" y="1434846"/>
                    <a:pt x="0" y="1424686"/>
                    <a:pt x="0" y="1412748"/>
                  </a:cubicBezTo>
                  <a:lnTo>
                    <a:pt x="0" y="22098"/>
                  </a:lnTo>
                  <a:lnTo>
                    <a:pt x="6350" y="22098"/>
                  </a:lnTo>
                  <a:lnTo>
                    <a:pt x="0" y="22098"/>
                  </a:lnTo>
                  <a:moveTo>
                    <a:pt x="12700" y="22098"/>
                  </a:moveTo>
                  <a:lnTo>
                    <a:pt x="12700" y="1412748"/>
                  </a:lnTo>
                  <a:lnTo>
                    <a:pt x="6350" y="1412748"/>
                  </a:lnTo>
                  <a:lnTo>
                    <a:pt x="12700" y="1412748"/>
                  </a:lnTo>
                  <a:cubicBezTo>
                    <a:pt x="12700" y="1418209"/>
                    <a:pt x="16891" y="1422146"/>
                    <a:pt x="21590" y="1422146"/>
                  </a:cubicBezTo>
                  <a:lnTo>
                    <a:pt x="274447" y="1422146"/>
                  </a:lnTo>
                  <a:cubicBezTo>
                    <a:pt x="279146" y="1422146"/>
                    <a:pt x="283337" y="1418082"/>
                    <a:pt x="283337" y="1412748"/>
                  </a:cubicBezTo>
                  <a:lnTo>
                    <a:pt x="283337" y="22098"/>
                  </a:lnTo>
                  <a:cubicBezTo>
                    <a:pt x="283337" y="16637"/>
                    <a:pt x="279146" y="12700"/>
                    <a:pt x="27444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891" y="12700"/>
                    <a:pt x="12700" y="16764"/>
                    <a:pt x="12700" y="22098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29966" y="3763119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Seva Kunja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29966" y="4376142"/>
            <a:ext cx="8807798" cy="453629"/>
            <a:chOff x="0" y="0"/>
            <a:chExt cx="11743730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43730" cy="604838"/>
            </a:xfrm>
            <a:custGeom>
              <a:avLst/>
              <a:gdLst/>
              <a:ahLst/>
              <a:cxnLst/>
              <a:rect r="r" b="b" t="t" l="l"/>
              <a:pathLst>
                <a:path h="604838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11743730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Where Krishna and Radha rested. Known for its dense groves.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12676" y="5108525"/>
            <a:ext cx="222051" cy="1529804"/>
            <a:chOff x="0" y="0"/>
            <a:chExt cx="296068" cy="20397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283337" cy="2027047"/>
            </a:xfrm>
            <a:custGeom>
              <a:avLst/>
              <a:gdLst/>
              <a:ahLst/>
              <a:cxnLst/>
              <a:rect r="r" b="b" t="t" l="l"/>
              <a:pathLst>
                <a:path h="2027047" w="283337">
                  <a:moveTo>
                    <a:pt x="0" y="15875"/>
                  </a:moveTo>
                  <a:cubicBezTo>
                    <a:pt x="0" y="7112"/>
                    <a:pt x="6858" y="0"/>
                    <a:pt x="15240" y="0"/>
                  </a:cubicBezTo>
                  <a:lnTo>
                    <a:pt x="268097" y="0"/>
                  </a:lnTo>
                  <a:cubicBezTo>
                    <a:pt x="276479" y="0"/>
                    <a:pt x="283337" y="7112"/>
                    <a:pt x="283337" y="15875"/>
                  </a:cubicBezTo>
                  <a:lnTo>
                    <a:pt x="283337" y="2011172"/>
                  </a:lnTo>
                  <a:cubicBezTo>
                    <a:pt x="283337" y="2019935"/>
                    <a:pt x="276479" y="2027047"/>
                    <a:pt x="268097" y="2027047"/>
                  </a:cubicBezTo>
                  <a:lnTo>
                    <a:pt x="15240" y="2027047"/>
                  </a:lnTo>
                  <a:cubicBezTo>
                    <a:pt x="6858" y="2027047"/>
                    <a:pt x="0" y="2019935"/>
                    <a:pt x="0" y="201117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6037" cy="2039747"/>
            </a:xfrm>
            <a:custGeom>
              <a:avLst/>
              <a:gdLst/>
              <a:ahLst/>
              <a:cxnLst/>
              <a:rect r="r" b="b" t="t" l="l"/>
              <a:pathLst>
                <a:path h="2039747" w="296037">
                  <a:moveTo>
                    <a:pt x="0" y="22225"/>
                  </a:moveTo>
                  <a:cubicBezTo>
                    <a:pt x="0" y="10160"/>
                    <a:pt x="9398" y="0"/>
                    <a:pt x="21590" y="0"/>
                  </a:cubicBezTo>
                  <a:lnTo>
                    <a:pt x="274447" y="0"/>
                  </a:lnTo>
                  <a:lnTo>
                    <a:pt x="274447" y="6350"/>
                  </a:lnTo>
                  <a:lnTo>
                    <a:pt x="274447" y="0"/>
                  </a:lnTo>
                  <a:cubicBezTo>
                    <a:pt x="286639" y="0"/>
                    <a:pt x="296037" y="10160"/>
                    <a:pt x="296037" y="22225"/>
                  </a:cubicBezTo>
                  <a:lnTo>
                    <a:pt x="289687" y="22225"/>
                  </a:lnTo>
                  <a:lnTo>
                    <a:pt x="296037" y="22225"/>
                  </a:lnTo>
                  <a:lnTo>
                    <a:pt x="296037" y="2017522"/>
                  </a:lnTo>
                  <a:lnTo>
                    <a:pt x="289687" y="2017522"/>
                  </a:lnTo>
                  <a:lnTo>
                    <a:pt x="296037" y="2017522"/>
                  </a:lnTo>
                  <a:cubicBezTo>
                    <a:pt x="296037" y="2029587"/>
                    <a:pt x="286639" y="2039747"/>
                    <a:pt x="274447" y="2039747"/>
                  </a:cubicBezTo>
                  <a:lnTo>
                    <a:pt x="274447" y="2033397"/>
                  </a:lnTo>
                  <a:lnTo>
                    <a:pt x="274447" y="2039747"/>
                  </a:lnTo>
                  <a:lnTo>
                    <a:pt x="21590" y="2039747"/>
                  </a:lnTo>
                  <a:lnTo>
                    <a:pt x="21590" y="2033397"/>
                  </a:lnTo>
                  <a:lnTo>
                    <a:pt x="21590" y="2039747"/>
                  </a:lnTo>
                  <a:cubicBezTo>
                    <a:pt x="9398" y="2039747"/>
                    <a:pt x="0" y="2029587"/>
                    <a:pt x="0" y="2017522"/>
                  </a:cubicBezTo>
                  <a:lnTo>
                    <a:pt x="0" y="22225"/>
                  </a:lnTo>
                  <a:lnTo>
                    <a:pt x="6350" y="22225"/>
                  </a:lnTo>
                  <a:lnTo>
                    <a:pt x="0" y="22225"/>
                  </a:lnTo>
                  <a:moveTo>
                    <a:pt x="12700" y="22225"/>
                  </a:moveTo>
                  <a:lnTo>
                    <a:pt x="12700" y="2017522"/>
                  </a:lnTo>
                  <a:lnTo>
                    <a:pt x="6350" y="2017522"/>
                  </a:lnTo>
                  <a:lnTo>
                    <a:pt x="12700" y="2017522"/>
                  </a:lnTo>
                  <a:cubicBezTo>
                    <a:pt x="12700" y="2022983"/>
                    <a:pt x="16891" y="2027047"/>
                    <a:pt x="21590" y="2027047"/>
                  </a:cubicBezTo>
                  <a:lnTo>
                    <a:pt x="274447" y="2027047"/>
                  </a:lnTo>
                  <a:cubicBezTo>
                    <a:pt x="279146" y="2027047"/>
                    <a:pt x="283337" y="2022983"/>
                    <a:pt x="283337" y="2017522"/>
                  </a:cubicBezTo>
                  <a:lnTo>
                    <a:pt x="283337" y="22225"/>
                  </a:lnTo>
                  <a:cubicBezTo>
                    <a:pt x="283337" y="16764"/>
                    <a:pt x="279146" y="12700"/>
                    <a:pt x="27444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891" y="12700"/>
                    <a:pt x="12700" y="16764"/>
                    <a:pt x="12700" y="22225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055168" y="5113287"/>
            <a:ext cx="4167782" cy="442912"/>
            <a:chOff x="0" y="0"/>
            <a:chExt cx="5557043" cy="590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57043" cy="590550"/>
            </a:xfrm>
            <a:custGeom>
              <a:avLst/>
              <a:gdLst/>
              <a:ahLst/>
              <a:cxnLst/>
              <a:rect r="r" b="b" t="t" l="l"/>
              <a:pathLst>
                <a:path h="590550" w="5557043">
                  <a:moveTo>
                    <a:pt x="0" y="0"/>
                  </a:moveTo>
                  <a:lnTo>
                    <a:pt x="5557043" y="0"/>
                  </a:lnTo>
                  <a:lnTo>
                    <a:pt x="555704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5557043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Radha Raman Temple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055168" y="5726311"/>
            <a:ext cx="8382595" cy="907256"/>
            <a:chOff x="0" y="0"/>
            <a:chExt cx="11176793" cy="12096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1767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04775"/>
              <a:ext cx="11176793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Houses a self-manifested deity of Krishna. Participate in prayers.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838028" y="6912322"/>
            <a:ext cx="222051" cy="1529804"/>
            <a:chOff x="0" y="0"/>
            <a:chExt cx="296068" cy="20397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283337" cy="2027047"/>
            </a:xfrm>
            <a:custGeom>
              <a:avLst/>
              <a:gdLst/>
              <a:ahLst/>
              <a:cxnLst/>
              <a:rect r="r" b="b" t="t" l="l"/>
              <a:pathLst>
                <a:path h="2027047" w="283337">
                  <a:moveTo>
                    <a:pt x="0" y="15875"/>
                  </a:moveTo>
                  <a:cubicBezTo>
                    <a:pt x="0" y="7112"/>
                    <a:pt x="6858" y="0"/>
                    <a:pt x="15240" y="0"/>
                  </a:cubicBezTo>
                  <a:lnTo>
                    <a:pt x="268097" y="0"/>
                  </a:lnTo>
                  <a:cubicBezTo>
                    <a:pt x="276479" y="0"/>
                    <a:pt x="283337" y="7112"/>
                    <a:pt x="283337" y="15875"/>
                  </a:cubicBezTo>
                  <a:lnTo>
                    <a:pt x="283337" y="2011172"/>
                  </a:lnTo>
                  <a:cubicBezTo>
                    <a:pt x="283337" y="2019935"/>
                    <a:pt x="276479" y="2027047"/>
                    <a:pt x="268097" y="2027047"/>
                  </a:cubicBezTo>
                  <a:lnTo>
                    <a:pt x="15240" y="2027047"/>
                  </a:lnTo>
                  <a:cubicBezTo>
                    <a:pt x="6858" y="2027047"/>
                    <a:pt x="0" y="2019935"/>
                    <a:pt x="0" y="2011172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96037" cy="2039747"/>
            </a:xfrm>
            <a:custGeom>
              <a:avLst/>
              <a:gdLst/>
              <a:ahLst/>
              <a:cxnLst/>
              <a:rect r="r" b="b" t="t" l="l"/>
              <a:pathLst>
                <a:path h="2039747" w="296037">
                  <a:moveTo>
                    <a:pt x="0" y="22225"/>
                  </a:moveTo>
                  <a:cubicBezTo>
                    <a:pt x="0" y="10160"/>
                    <a:pt x="9398" y="0"/>
                    <a:pt x="21590" y="0"/>
                  </a:cubicBezTo>
                  <a:lnTo>
                    <a:pt x="274447" y="0"/>
                  </a:lnTo>
                  <a:lnTo>
                    <a:pt x="274447" y="6350"/>
                  </a:lnTo>
                  <a:lnTo>
                    <a:pt x="274447" y="0"/>
                  </a:lnTo>
                  <a:cubicBezTo>
                    <a:pt x="286639" y="0"/>
                    <a:pt x="296037" y="10160"/>
                    <a:pt x="296037" y="22225"/>
                  </a:cubicBezTo>
                  <a:lnTo>
                    <a:pt x="289687" y="22225"/>
                  </a:lnTo>
                  <a:lnTo>
                    <a:pt x="296037" y="22225"/>
                  </a:lnTo>
                  <a:lnTo>
                    <a:pt x="296037" y="2017522"/>
                  </a:lnTo>
                  <a:lnTo>
                    <a:pt x="289687" y="2017522"/>
                  </a:lnTo>
                  <a:lnTo>
                    <a:pt x="296037" y="2017522"/>
                  </a:lnTo>
                  <a:cubicBezTo>
                    <a:pt x="296037" y="2029587"/>
                    <a:pt x="286639" y="2039747"/>
                    <a:pt x="274447" y="2039747"/>
                  </a:cubicBezTo>
                  <a:lnTo>
                    <a:pt x="274447" y="2033397"/>
                  </a:lnTo>
                  <a:lnTo>
                    <a:pt x="274447" y="2039747"/>
                  </a:lnTo>
                  <a:lnTo>
                    <a:pt x="21590" y="2039747"/>
                  </a:lnTo>
                  <a:lnTo>
                    <a:pt x="21590" y="2033397"/>
                  </a:lnTo>
                  <a:lnTo>
                    <a:pt x="21590" y="2039747"/>
                  </a:lnTo>
                  <a:cubicBezTo>
                    <a:pt x="9398" y="2039747"/>
                    <a:pt x="0" y="2029587"/>
                    <a:pt x="0" y="2017522"/>
                  </a:cubicBezTo>
                  <a:lnTo>
                    <a:pt x="0" y="22225"/>
                  </a:lnTo>
                  <a:lnTo>
                    <a:pt x="6350" y="22225"/>
                  </a:lnTo>
                  <a:lnTo>
                    <a:pt x="0" y="22225"/>
                  </a:lnTo>
                  <a:moveTo>
                    <a:pt x="12700" y="22225"/>
                  </a:moveTo>
                  <a:lnTo>
                    <a:pt x="12700" y="2017522"/>
                  </a:lnTo>
                  <a:lnTo>
                    <a:pt x="6350" y="2017522"/>
                  </a:lnTo>
                  <a:lnTo>
                    <a:pt x="12700" y="2017522"/>
                  </a:lnTo>
                  <a:cubicBezTo>
                    <a:pt x="12700" y="2022983"/>
                    <a:pt x="16891" y="2027047"/>
                    <a:pt x="21590" y="2027047"/>
                  </a:cubicBezTo>
                  <a:lnTo>
                    <a:pt x="274447" y="2027047"/>
                  </a:lnTo>
                  <a:cubicBezTo>
                    <a:pt x="279146" y="2027047"/>
                    <a:pt x="283337" y="2022983"/>
                    <a:pt x="283337" y="2017522"/>
                  </a:cubicBezTo>
                  <a:lnTo>
                    <a:pt x="283337" y="22225"/>
                  </a:lnTo>
                  <a:cubicBezTo>
                    <a:pt x="283337" y="16764"/>
                    <a:pt x="279146" y="12700"/>
                    <a:pt x="27444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891" y="12700"/>
                    <a:pt x="12700" y="16764"/>
                    <a:pt x="12700" y="22225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2480519" y="6917085"/>
            <a:ext cx="3544044" cy="442912"/>
            <a:chOff x="0" y="0"/>
            <a:chExt cx="4725392" cy="5905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Prem Mandir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480519" y="7530108"/>
            <a:ext cx="7957245" cy="907256"/>
            <a:chOff x="0" y="0"/>
            <a:chExt cx="10609660" cy="1209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60966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04775"/>
              <a:ext cx="10609660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Attend the evening Aarti. Witness the stunning light show.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563886"/>
            <a:ext cx="10940504" cy="885974"/>
            <a:chOff x="0" y="0"/>
            <a:chExt cx="1458733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87339" cy="1181298"/>
            </a:xfrm>
            <a:custGeom>
              <a:avLst/>
              <a:gdLst/>
              <a:ahLst/>
              <a:cxnLst/>
              <a:rect r="r" b="b" t="t" l="l"/>
              <a:pathLst>
                <a:path h="1181298" w="14587339">
                  <a:moveTo>
                    <a:pt x="0" y="0"/>
                  </a:moveTo>
                  <a:lnTo>
                    <a:pt x="14587339" y="0"/>
                  </a:lnTo>
                  <a:lnTo>
                    <a:pt x="1458733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87338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Day 4: Gokul and Govardhan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79736" y="5109865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Morning: Gokul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722888"/>
            <a:ext cx="4731544" cy="907256"/>
            <a:chOff x="0" y="0"/>
            <a:chExt cx="6308725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08725" cy="1209675"/>
            </a:xfrm>
            <a:custGeom>
              <a:avLst/>
              <a:gdLst/>
              <a:ahLst/>
              <a:cxnLst/>
              <a:rect r="r" b="b" t="t" l="l"/>
              <a:pathLst>
                <a:path h="1209675" w="6308725">
                  <a:moveTo>
                    <a:pt x="0" y="0"/>
                  </a:moveTo>
                  <a:lnTo>
                    <a:pt x="6308725" y="0"/>
                  </a:lnTo>
                  <a:lnTo>
                    <a:pt x="63087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6308725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Visit the Chaurasi Khamba temple. Explore Raman Reti.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475041" y="5620791"/>
            <a:ext cx="398710" cy="498276"/>
            <a:chOff x="0" y="0"/>
            <a:chExt cx="531613" cy="6643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99"/>
                </a:lnSpc>
              </a:pPr>
              <a:r>
                <a:rPr lang="en-US" sz="3125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97035" y="3690343"/>
            <a:ext cx="4269730" cy="442912"/>
            <a:chOff x="0" y="0"/>
            <a:chExt cx="5692973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92973" cy="590550"/>
            </a:xfrm>
            <a:custGeom>
              <a:avLst/>
              <a:gdLst/>
              <a:ahLst/>
              <a:cxnLst/>
              <a:rect r="r" b="b" t="t" l="l"/>
              <a:pathLst>
                <a:path h="590550" w="5692973">
                  <a:moveTo>
                    <a:pt x="0" y="0"/>
                  </a:moveTo>
                  <a:lnTo>
                    <a:pt x="5692973" y="0"/>
                  </a:lnTo>
                  <a:lnTo>
                    <a:pt x="569297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5692973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Afternoon: Govardhan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997035" y="4303365"/>
            <a:ext cx="5298727" cy="907256"/>
            <a:chOff x="0" y="0"/>
            <a:chExt cx="7064970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64970" cy="1209675"/>
            </a:xfrm>
            <a:custGeom>
              <a:avLst/>
              <a:gdLst/>
              <a:ahLst/>
              <a:cxnLst/>
              <a:rect r="r" b="b" t="t" l="l"/>
              <a:pathLst>
                <a:path h="1209675" w="7064970">
                  <a:moveTo>
                    <a:pt x="0" y="0"/>
                  </a:moveTo>
                  <a:lnTo>
                    <a:pt x="7064970" y="0"/>
                  </a:lnTo>
                  <a:lnTo>
                    <a:pt x="7064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7064970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Perform parikrama of the sacred hill. Visit the Dan Ghati Temple.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679038" y="4348311"/>
            <a:ext cx="398710" cy="498276"/>
            <a:chOff x="0" y="0"/>
            <a:chExt cx="531613" cy="66436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99"/>
                </a:lnSpc>
              </a:pPr>
              <a:r>
                <a:rPr lang="en-US" sz="3125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997035" y="6982866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Evening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997035" y="7595890"/>
            <a:ext cx="5298727" cy="453629"/>
            <a:chOff x="0" y="0"/>
            <a:chExt cx="7064970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064970" cy="604838"/>
            </a:xfrm>
            <a:custGeom>
              <a:avLst/>
              <a:gdLst/>
              <a:ahLst/>
              <a:cxnLst/>
              <a:rect r="r" b="b" t="t" l="l"/>
              <a:pathLst>
                <a:path h="604838" w="7064970">
                  <a:moveTo>
                    <a:pt x="0" y="0"/>
                  </a:moveTo>
                  <a:lnTo>
                    <a:pt x="7064970" y="0"/>
                  </a:lnTo>
                  <a:lnTo>
                    <a:pt x="70649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04775"/>
              <a:ext cx="7064970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1617"/>
                  </a:solidFill>
                  <a:latin typeface="Arimo"/>
                  <a:ea typeface="Arimo"/>
                  <a:cs typeface="Arimo"/>
                  <a:sym typeface="Arimo"/>
                </a:rPr>
                <a:t>Return to Vrindavan/Mathura.</a:t>
              </a:r>
            </a:p>
          </p:txBody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679038" y="6893272"/>
            <a:ext cx="398710" cy="498276"/>
            <a:chOff x="0" y="0"/>
            <a:chExt cx="531613" cy="66436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99"/>
                </a:lnSpc>
              </a:pPr>
              <a:r>
                <a:rPr lang="en-US" sz="3125" b="true">
                  <a:solidFill>
                    <a:srgbClr val="15161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DAGlYc5Lb5I</dc:identifier>
  <dcterms:modified xsi:type="dcterms:W3CDTF">2011-08-01T06:04:30Z</dcterms:modified>
  <cp:revision>1</cp:revision>
  <dc:title>5-Day-Spiritual-and-Cultural-Trip-to-Vrindavan-and-Mathura.pptx</dc:title>
</cp:coreProperties>
</file>